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8" r:id="rId11"/>
    <p:sldId id="269" r:id="rId12"/>
    <p:sldId id="270" r:id="rId13"/>
    <p:sldId id="292" r:id="rId14"/>
    <p:sldId id="272" r:id="rId15"/>
    <p:sldId id="277" r:id="rId16"/>
    <p:sldId id="278" r:id="rId17"/>
    <p:sldId id="279" r:id="rId18"/>
    <p:sldId id="280" r:id="rId19"/>
    <p:sldId id="281" r:id="rId20"/>
    <p:sldId id="284" r:id="rId21"/>
    <p:sldId id="285" r:id="rId22"/>
    <p:sldId id="286" r:id="rId23"/>
    <p:sldId id="287" r:id="rId24"/>
    <p:sldId id="288" r:id="rId25"/>
    <p:sldId id="289" r:id="rId26"/>
    <p:sldId id="290" r:id="rId27"/>
  </p:sldIdLst>
  <p:sldSz cx="12192000" cy="6858000"/>
  <p:notesSz cx="6858000" cy="9144000"/>
  <p:embeddedFontLst>
    <p:embeddedFont>
      <p:font typeface="Malgun Gothic" panose="020B0503020000020004" pitchFamily="50" charset="-127"/>
      <p:regular r:id="rId29"/>
      <p:bold r:id="rId30"/>
    </p:embeddedFont>
    <p:embeddedFont>
      <p:font typeface="12롯데마트드림Bold" panose="02020603020101020101" pitchFamily="18" charset="-127"/>
      <p:regular r:id="rId31"/>
    </p:embeddedFont>
    <p:embeddedFont>
      <p:font typeface="12롯데마트드림Medium" panose="02020603020101020101" pitchFamily="18" charset="-127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정구아" initials="" lastIdx="1" clrIdx="0"/>
  <p:cmAuthor id="1" name="hy k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0460f148f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제출용</a:t>
            </a:r>
            <a:endParaRPr/>
          </a:p>
        </p:txBody>
      </p:sp>
      <p:sp>
        <p:nvSpPr>
          <p:cNvPr id="546" name="Google Shape;546;g10460f148f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0460f148fd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g10460f148fd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0460f148fd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g10460f148fd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0460f148fd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g10460f148fd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329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0460f148fd_0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g10460f148fd_0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10460f148fd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g10460f148fd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10460f148fd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g10460f148fd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10460f148fd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g10460f148fd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10460f148fd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g10460f148fd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0460f148fd_0_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10460f148fd_0_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10460f148fd_0_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g10460f148fd_0_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10460f148fd_0_7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g10460f148fd_0_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4" name="Google Shape;117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0460f148fd_0_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g10460f148fd_0_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4.png"/><Relationship Id="rId9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2990849" y="1231582"/>
            <a:ext cx="8334375" cy="4531043"/>
            <a:chOff x="314325" y="285751"/>
            <a:chExt cx="11563350" cy="6286499"/>
          </a:xfrm>
        </p:grpSpPr>
        <p:sp>
          <p:nvSpPr>
            <p:cNvPr id="85" name="Google Shape;85;p13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 i="1" u="none" strike="noStrike" cap="none" dirty="0" err="1">
                  <a:solidFill>
                    <a:srgbClr val="595959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HappyHouse_집,GOOHYE</a:t>
              </a:r>
              <a:r>
                <a:rPr lang="en-US" sz="4000" b="1" i="1" u="none" strike="noStrike" cap="none" dirty="0">
                  <a:solidFill>
                    <a:srgbClr val="595959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?</a:t>
              </a:r>
              <a:endParaRPr dirty="0"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 dirty="0">
                  <a:solidFill>
                    <a:srgbClr val="595959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서울_12반_2조_정구아_김혜란</a:t>
              </a:r>
              <a:endParaRPr sz="1800" b="0" i="0" u="none" strike="noStrike" cap="none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0" name="Google Shape;90;p13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" name="Google Shape;91;p13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" name="Google Shape;92;p13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" name="Google Shape;93;p13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94" name="Google Shape;94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95;p13"/>
          <p:cNvGrpSpPr/>
          <p:nvPr/>
        </p:nvGrpSpPr>
        <p:grpSpPr>
          <a:xfrm>
            <a:off x="717837" y="1503902"/>
            <a:ext cx="609600" cy="608013"/>
            <a:chOff x="328" y="1074"/>
            <a:chExt cx="384" cy="383"/>
          </a:xfrm>
        </p:grpSpPr>
        <p:sp>
          <p:nvSpPr>
            <p:cNvPr id="96" name="Google Shape;96;p13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00" name="Google Shape;100;p13"/>
          <p:cNvGrpSpPr/>
          <p:nvPr/>
        </p:nvGrpSpPr>
        <p:grpSpPr>
          <a:xfrm>
            <a:off x="694210" y="2707048"/>
            <a:ext cx="609600" cy="608013"/>
            <a:chOff x="328" y="1074"/>
            <a:chExt cx="384" cy="383"/>
          </a:xfrm>
        </p:grpSpPr>
        <p:sp>
          <p:nvSpPr>
            <p:cNvPr id="101" name="Google Shape;101;p13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05" name="Google Shape;105;p13"/>
          <p:cNvGrpSpPr/>
          <p:nvPr/>
        </p:nvGrpSpPr>
        <p:grpSpPr>
          <a:xfrm>
            <a:off x="717837" y="283681"/>
            <a:ext cx="609600" cy="608013"/>
            <a:chOff x="328" y="1074"/>
            <a:chExt cx="384" cy="383"/>
          </a:xfrm>
        </p:grpSpPr>
        <p:sp>
          <p:nvSpPr>
            <p:cNvPr id="106" name="Google Shape;106;p13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10" name="Google Shape;110;p13"/>
          <p:cNvSpPr/>
          <p:nvPr/>
        </p:nvSpPr>
        <p:spPr>
          <a:xfrm>
            <a:off x="169041" y="918897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11" name="Google Shape;111;p13"/>
          <p:cNvSpPr/>
          <p:nvPr/>
        </p:nvSpPr>
        <p:spPr>
          <a:xfrm>
            <a:off x="169041" y="2191416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12" name="Google Shape;112;p13"/>
          <p:cNvSpPr/>
          <p:nvPr/>
        </p:nvSpPr>
        <p:spPr>
          <a:xfrm>
            <a:off x="328885" y="3334421"/>
            <a:ext cx="1923247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13" name="Google Shape;113;p13"/>
          <p:cNvGrpSpPr/>
          <p:nvPr/>
        </p:nvGrpSpPr>
        <p:grpSpPr>
          <a:xfrm>
            <a:off x="684686" y="4146412"/>
            <a:ext cx="609600" cy="608013"/>
            <a:chOff x="328" y="1074"/>
            <a:chExt cx="384" cy="383"/>
          </a:xfrm>
        </p:grpSpPr>
        <p:sp>
          <p:nvSpPr>
            <p:cNvPr id="114" name="Google Shape;114;p13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18" name="Google Shape;118;p13"/>
          <p:cNvGrpSpPr/>
          <p:nvPr/>
        </p:nvGrpSpPr>
        <p:grpSpPr>
          <a:xfrm>
            <a:off x="684686" y="5359889"/>
            <a:ext cx="609600" cy="608013"/>
            <a:chOff x="328" y="1074"/>
            <a:chExt cx="384" cy="383"/>
          </a:xfrm>
        </p:grpSpPr>
        <p:sp>
          <p:nvSpPr>
            <p:cNvPr id="119" name="Google Shape;119;p13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23" name="Google Shape;123;p13"/>
          <p:cNvSpPr/>
          <p:nvPr/>
        </p:nvSpPr>
        <p:spPr>
          <a:xfrm>
            <a:off x="135890" y="4833926"/>
            <a:ext cx="211624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24" name="Google Shape;124;p13"/>
          <p:cNvSpPr/>
          <p:nvPr/>
        </p:nvSpPr>
        <p:spPr>
          <a:xfrm>
            <a:off x="319362" y="5987262"/>
            <a:ext cx="1349406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8" name="Google Shape;548;p25"/>
          <p:cNvGrpSpPr/>
          <p:nvPr/>
        </p:nvGrpSpPr>
        <p:grpSpPr>
          <a:xfrm>
            <a:off x="314325" y="232484"/>
            <a:ext cx="11563354" cy="6286625"/>
            <a:chOff x="314325" y="285751"/>
            <a:chExt cx="11563354" cy="6286625"/>
          </a:xfrm>
        </p:grpSpPr>
        <p:sp>
          <p:nvSpPr>
            <p:cNvPr id="549" name="Google Shape;549;p25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2. PJT 기능 및 구현 내용</a:t>
              </a: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0" name="Google Shape;550;p25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1" name="Google Shape;551;p25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2" name="Google Shape;552;p25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3" name="Google Shape;553;p25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54" name="Google Shape;554;p25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5" name="Google Shape;555;p25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6" name="Google Shape;556;p25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7" name="Google Shape;557;p25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558" name="Google Shape;558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29358" y="345643"/>
            <a:ext cx="258041" cy="258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325" y="232475"/>
            <a:ext cx="11563349" cy="6275526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25"/>
          <p:cNvSpPr/>
          <p:nvPr/>
        </p:nvSpPr>
        <p:spPr>
          <a:xfrm>
            <a:off x="5022900" y="603675"/>
            <a:ext cx="420600" cy="3693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25"/>
          <p:cNvSpPr/>
          <p:nvPr/>
        </p:nvSpPr>
        <p:spPr>
          <a:xfrm>
            <a:off x="314325" y="603675"/>
            <a:ext cx="527400" cy="4467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25"/>
          <p:cNvSpPr/>
          <p:nvPr/>
        </p:nvSpPr>
        <p:spPr>
          <a:xfrm>
            <a:off x="5932400" y="659175"/>
            <a:ext cx="477300" cy="3138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25"/>
          <p:cNvSpPr/>
          <p:nvPr/>
        </p:nvSpPr>
        <p:spPr>
          <a:xfrm>
            <a:off x="6890575" y="673800"/>
            <a:ext cx="992100" cy="313800"/>
          </a:xfrm>
          <a:prstGeom prst="wedgeRectCallout">
            <a:avLst>
              <a:gd name="adj1" fmla="val -97142"/>
              <a:gd name="adj2" fmla="val -11512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QnA로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이동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564" name="Google Shape;564;p25"/>
          <p:cNvSpPr/>
          <p:nvPr/>
        </p:nvSpPr>
        <p:spPr>
          <a:xfrm>
            <a:off x="10424150" y="501350"/>
            <a:ext cx="1453500" cy="12447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25"/>
          <p:cNvSpPr/>
          <p:nvPr/>
        </p:nvSpPr>
        <p:spPr>
          <a:xfrm>
            <a:off x="5467475" y="681075"/>
            <a:ext cx="449400" cy="258000"/>
          </a:xfrm>
          <a:prstGeom prst="frame">
            <a:avLst>
              <a:gd name="adj1" fmla="val 12500"/>
            </a:avLst>
          </a:prstGeom>
          <a:solidFill>
            <a:srgbClr val="D9EAD3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25"/>
          <p:cNvSpPr/>
          <p:nvPr/>
        </p:nvSpPr>
        <p:spPr>
          <a:xfrm>
            <a:off x="5534725" y="6185975"/>
            <a:ext cx="992100" cy="369300"/>
          </a:xfrm>
          <a:prstGeom prst="frame">
            <a:avLst>
              <a:gd name="adj1" fmla="val 12500"/>
            </a:avLst>
          </a:prstGeom>
          <a:solidFill>
            <a:srgbClr val="D9EAD3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5"/>
          <p:cNvSpPr/>
          <p:nvPr/>
        </p:nvSpPr>
        <p:spPr>
          <a:xfrm>
            <a:off x="6361925" y="3058600"/>
            <a:ext cx="1319100" cy="313800"/>
          </a:xfrm>
          <a:prstGeom prst="wedgeRectCallout">
            <a:avLst>
              <a:gd name="adj1" fmla="val -86254"/>
              <a:gd name="adj2" fmla="val 6050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APT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map로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이동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568" name="Google Shape;568;p25"/>
          <p:cNvSpPr/>
          <p:nvPr/>
        </p:nvSpPr>
        <p:spPr>
          <a:xfrm>
            <a:off x="9090425" y="2047150"/>
            <a:ext cx="1787700" cy="286200"/>
          </a:xfrm>
          <a:prstGeom prst="wedgeRectCallout">
            <a:avLst>
              <a:gd name="adj1" fmla="val 49477"/>
              <a:gd name="adj2" fmla="val -153835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member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화면으로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이동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569" name="Google Shape;569;p25"/>
          <p:cNvCxnSpPr>
            <a:stCxn id="561" idx="6"/>
            <a:endCxn id="560" idx="2"/>
          </p:cNvCxnSpPr>
          <p:nvPr/>
        </p:nvCxnSpPr>
        <p:spPr>
          <a:xfrm rot="10800000" flipH="1">
            <a:off x="841725" y="788325"/>
            <a:ext cx="4181100" cy="38700"/>
          </a:xfrm>
          <a:prstGeom prst="straightConnector1">
            <a:avLst/>
          </a:prstGeom>
          <a:noFill/>
          <a:ln w="19050" cap="flat" cmpd="sng">
            <a:solidFill>
              <a:srgbClr val="3D85C6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570" name="Google Shape;570;p25"/>
          <p:cNvCxnSpPr>
            <a:stCxn id="565" idx="2"/>
          </p:cNvCxnSpPr>
          <p:nvPr/>
        </p:nvCxnSpPr>
        <p:spPr>
          <a:xfrm>
            <a:off x="5692175" y="939075"/>
            <a:ext cx="253500" cy="5243700"/>
          </a:xfrm>
          <a:prstGeom prst="straightConnector1">
            <a:avLst/>
          </a:prstGeom>
          <a:noFill/>
          <a:ln w="28575" cap="flat" cmpd="sng">
            <a:solidFill>
              <a:srgbClr val="3D85C6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571" name="Google Shape;571;p25"/>
          <p:cNvSpPr/>
          <p:nvPr/>
        </p:nvSpPr>
        <p:spPr>
          <a:xfrm>
            <a:off x="2052650" y="650775"/>
            <a:ext cx="1636500" cy="3138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home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화면으로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이동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6" name="Google Shape;560;p25">
            <a:extLst>
              <a:ext uri="{FF2B5EF4-FFF2-40B4-BE49-F238E27FC236}">
                <a16:creationId xmlns:a16="http://schemas.microsoft.com/office/drawing/2014/main" id="{08094357-72AE-4A07-B9A0-39CAB9AA3F51}"/>
              </a:ext>
            </a:extLst>
          </p:cNvPr>
          <p:cNvSpPr/>
          <p:nvPr/>
        </p:nvSpPr>
        <p:spPr>
          <a:xfrm>
            <a:off x="5111025" y="4594538"/>
            <a:ext cx="1779550" cy="954006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567;p25">
            <a:extLst>
              <a:ext uri="{FF2B5EF4-FFF2-40B4-BE49-F238E27FC236}">
                <a16:creationId xmlns:a16="http://schemas.microsoft.com/office/drawing/2014/main" id="{E6AFBD7D-2D8D-4661-B28F-52548EBF31A9}"/>
              </a:ext>
            </a:extLst>
          </p:cNvPr>
          <p:cNvSpPr/>
          <p:nvPr/>
        </p:nvSpPr>
        <p:spPr>
          <a:xfrm>
            <a:off x="7670829" y="4160068"/>
            <a:ext cx="2110223" cy="729166"/>
          </a:xfrm>
          <a:prstGeom prst="wedgeRectCallout">
            <a:avLst>
              <a:gd name="adj1" fmla="val -86254"/>
              <a:gd name="adj2" fmla="val 6050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슬라이드 형식으로</a:t>
            </a:r>
            <a:r>
              <a:rPr lang="en-US" altLang="ko-KR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사이트 소개와 개발진 소개 페이지가 차례로 등장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325" y="232475"/>
            <a:ext cx="11563349" cy="6281548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77" name="Google Shape;577;p26"/>
          <p:cNvSpPr/>
          <p:nvPr/>
        </p:nvSpPr>
        <p:spPr>
          <a:xfrm>
            <a:off x="3594550" y="5745750"/>
            <a:ext cx="1787700" cy="286200"/>
          </a:xfrm>
          <a:prstGeom prst="wedgeRectCallout">
            <a:avLst>
              <a:gd name="adj1" fmla="val 71171"/>
              <a:gd name="adj2" fmla="val -64596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home 화면으로 이동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578" name="Google Shape;578;p26"/>
          <p:cNvSpPr/>
          <p:nvPr/>
        </p:nvSpPr>
        <p:spPr>
          <a:xfrm>
            <a:off x="2196725" y="802350"/>
            <a:ext cx="830400" cy="4935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26"/>
          <p:cNvSpPr/>
          <p:nvPr/>
        </p:nvSpPr>
        <p:spPr>
          <a:xfrm>
            <a:off x="4695075" y="802350"/>
            <a:ext cx="933300" cy="4935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26"/>
          <p:cNvSpPr/>
          <p:nvPr/>
        </p:nvSpPr>
        <p:spPr>
          <a:xfrm>
            <a:off x="3663975" y="3429000"/>
            <a:ext cx="830400" cy="4935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6"/>
          <p:cNvSpPr/>
          <p:nvPr/>
        </p:nvSpPr>
        <p:spPr>
          <a:xfrm>
            <a:off x="7562250" y="3429000"/>
            <a:ext cx="830400" cy="4935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26"/>
          <p:cNvSpPr/>
          <p:nvPr/>
        </p:nvSpPr>
        <p:spPr>
          <a:xfrm>
            <a:off x="7187475" y="302913"/>
            <a:ext cx="4510500" cy="1409400"/>
          </a:xfrm>
          <a:prstGeom prst="roundRect">
            <a:avLst>
              <a:gd name="adj" fmla="val 16667"/>
            </a:avLst>
          </a:prstGeom>
          <a:solidFill>
            <a:srgbClr val="E2FFF9">
              <a:alpha val="56290"/>
            </a:srgbClr>
          </a:soli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3" name="Google Shape;58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3100" y="427438"/>
            <a:ext cx="2800350" cy="914400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84" name="Google Shape;58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74700" y="698758"/>
            <a:ext cx="2800349" cy="909204"/>
          </a:xfrm>
          <a:prstGeom prst="rect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85" name="Google Shape;585;p26"/>
          <p:cNvSpPr/>
          <p:nvPr/>
        </p:nvSpPr>
        <p:spPr>
          <a:xfrm>
            <a:off x="5906825" y="1395600"/>
            <a:ext cx="1906500" cy="493500"/>
          </a:xfrm>
          <a:prstGeom prst="wedgeRoundRectCallout">
            <a:avLst>
              <a:gd name="adj1" fmla="val -74412"/>
              <a:gd name="adj2" fmla="val -72110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네이버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부동산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뉴스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sz="12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헤드라인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상위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5건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노출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586" name="Google Shape;586;p26"/>
          <p:cNvSpPr/>
          <p:nvPr/>
        </p:nvSpPr>
        <p:spPr>
          <a:xfrm>
            <a:off x="5906825" y="5482725"/>
            <a:ext cx="516000" cy="3537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26"/>
          <p:cNvSpPr/>
          <p:nvPr/>
        </p:nvSpPr>
        <p:spPr>
          <a:xfrm>
            <a:off x="4356225" y="4061975"/>
            <a:ext cx="1825800" cy="591900"/>
          </a:xfrm>
          <a:prstGeom prst="wedgeRoundRectCallout">
            <a:avLst>
              <a:gd name="adj1" fmla="val -47680"/>
              <a:gd name="adj2" fmla="val -77830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홈페이지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사용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관련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사항들을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공지사항으로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입력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589" name="Google Shape;589;p26"/>
          <p:cNvCxnSpPr>
            <a:endCxn id="582" idx="2"/>
          </p:cNvCxnSpPr>
          <p:nvPr/>
        </p:nvCxnSpPr>
        <p:spPr>
          <a:xfrm rot="10800000" flipH="1">
            <a:off x="6347325" y="1712313"/>
            <a:ext cx="3095400" cy="38223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0" name="Google Shape;590;p26"/>
          <p:cNvSpPr/>
          <p:nvPr/>
        </p:nvSpPr>
        <p:spPr>
          <a:xfrm>
            <a:off x="454025" y="1295850"/>
            <a:ext cx="1825800" cy="493500"/>
          </a:xfrm>
          <a:prstGeom prst="wedgeRoundRectCallout">
            <a:avLst>
              <a:gd name="adj1" fmla="val 60354"/>
              <a:gd name="adj2" fmla="val -40162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추천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매물들을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보여주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기능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-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구동하지는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않음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591" name="Google Shape;591;p26"/>
          <p:cNvSpPr/>
          <p:nvPr/>
        </p:nvSpPr>
        <p:spPr>
          <a:xfrm>
            <a:off x="6865025" y="5639000"/>
            <a:ext cx="2660400" cy="353700"/>
          </a:xfrm>
          <a:prstGeom prst="wedgeRoundRectCallout">
            <a:avLst>
              <a:gd name="adj1" fmla="val -64836"/>
              <a:gd name="adj2" fmla="val -47643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대표 전화와, 이메일 주소를 보여줌.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8" name="Google Shape;537;p24">
            <a:extLst>
              <a:ext uri="{FF2B5EF4-FFF2-40B4-BE49-F238E27FC236}">
                <a16:creationId xmlns:a16="http://schemas.microsoft.com/office/drawing/2014/main" id="{0976AE65-E804-4890-91F5-7A9C68547E49}"/>
              </a:ext>
            </a:extLst>
          </p:cNvPr>
          <p:cNvSpPr/>
          <p:nvPr/>
        </p:nvSpPr>
        <p:spPr>
          <a:xfrm>
            <a:off x="8860563" y="3723067"/>
            <a:ext cx="2726723" cy="780201"/>
          </a:xfrm>
          <a:prstGeom prst="wedgeRoundRectCallout">
            <a:avLst>
              <a:gd name="adj1" fmla="val -64836"/>
              <a:gd name="adj2" fmla="val -47643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구독시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관심설정한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매물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소식을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이메일로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전달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  <a:endParaRPr sz="12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해당 페이지에서는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구동하지는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않음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(</a:t>
            </a:r>
            <a:r>
              <a:rPr lang="ko-KR" alt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마이페이지에서 가능</a:t>
            </a:r>
            <a:r>
              <a:rPr lang="en-US" altLang="ko-KR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7"/>
          <p:cNvSpPr/>
          <p:nvPr/>
        </p:nvSpPr>
        <p:spPr>
          <a:xfrm>
            <a:off x="748717" y="2866089"/>
            <a:ext cx="606426" cy="555889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597" name="Google Shape;597;p27"/>
          <p:cNvGrpSpPr/>
          <p:nvPr/>
        </p:nvGrpSpPr>
        <p:grpSpPr>
          <a:xfrm>
            <a:off x="2990862" y="1231594"/>
            <a:ext cx="8334865" cy="4531399"/>
            <a:chOff x="314325" y="285751"/>
            <a:chExt cx="11563354" cy="6286625"/>
          </a:xfrm>
        </p:grpSpPr>
        <p:sp>
          <p:nvSpPr>
            <p:cNvPr id="598" name="Google Shape;598;p27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9" name="Google Shape;599;p27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0" name="Google Shape;600;p27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1" name="Google Shape;601;p27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2" name="Google Shape;602;p27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03" name="Google Shape;603;p27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4" name="Google Shape;604;p27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5" name="Google Shape;605;p27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6" name="Google Shape;606;p27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08" name="Google Shape;608;p27"/>
          <p:cNvSpPr txBox="1"/>
          <p:nvPr/>
        </p:nvSpPr>
        <p:spPr>
          <a:xfrm>
            <a:off x="3137525" y="1710886"/>
            <a:ext cx="6296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2. PJT </a:t>
            </a:r>
            <a:r>
              <a:rPr lang="en-US" sz="40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기능</a:t>
            </a:r>
            <a:r>
              <a:rPr lang="en-US" sz="40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 및 </a:t>
            </a:r>
            <a:r>
              <a:rPr lang="en-US" sz="40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구현내용</a:t>
            </a:r>
            <a:endParaRPr sz="4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609" name="Google Shape;609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0" name="Google Shape;610;p27"/>
          <p:cNvGrpSpPr/>
          <p:nvPr/>
        </p:nvGrpSpPr>
        <p:grpSpPr>
          <a:xfrm>
            <a:off x="744274" y="1605502"/>
            <a:ext cx="608604" cy="607021"/>
            <a:chOff x="328" y="1074"/>
            <a:chExt cx="383" cy="382"/>
          </a:xfrm>
        </p:grpSpPr>
        <p:sp>
          <p:nvSpPr>
            <p:cNvPr id="611" name="Google Shape;611;p27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12" name="Google Shape;612;p27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13" name="Google Shape;613;p27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14" name="Google Shape;614;p27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615" name="Google Shape;615;p27"/>
          <p:cNvSpPr/>
          <p:nvPr/>
        </p:nvSpPr>
        <p:spPr>
          <a:xfrm>
            <a:off x="195478" y="2293016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16" name="Google Shape;616;p27"/>
          <p:cNvSpPr/>
          <p:nvPr/>
        </p:nvSpPr>
        <p:spPr>
          <a:xfrm>
            <a:off x="355322" y="3436021"/>
            <a:ext cx="1923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617" name="Google Shape;617;p27"/>
          <p:cNvGrpSpPr/>
          <p:nvPr/>
        </p:nvGrpSpPr>
        <p:grpSpPr>
          <a:xfrm>
            <a:off x="711123" y="4100527"/>
            <a:ext cx="608604" cy="607021"/>
            <a:chOff x="328" y="1074"/>
            <a:chExt cx="383" cy="382"/>
          </a:xfrm>
        </p:grpSpPr>
        <p:sp>
          <p:nvSpPr>
            <p:cNvPr id="618" name="Google Shape;618;p27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19" name="Google Shape;619;p27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20" name="Google Shape;620;p27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21" name="Google Shape;621;p27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622" name="Google Shape;622;p27"/>
          <p:cNvGrpSpPr/>
          <p:nvPr/>
        </p:nvGrpSpPr>
        <p:grpSpPr>
          <a:xfrm>
            <a:off x="711123" y="5314004"/>
            <a:ext cx="608604" cy="607021"/>
            <a:chOff x="328" y="1074"/>
            <a:chExt cx="383" cy="382"/>
          </a:xfrm>
        </p:grpSpPr>
        <p:sp>
          <p:nvSpPr>
            <p:cNvPr id="623" name="Google Shape;623;p27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24" name="Google Shape;624;p27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25" name="Google Shape;625;p27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26" name="Google Shape;626;p27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627" name="Google Shape;627;p27"/>
          <p:cNvSpPr/>
          <p:nvPr/>
        </p:nvSpPr>
        <p:spPr>
          <a:xfrm>
            <a:off x="162327" y="4788041"/>
            <a:ext cx="2116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628" name="Google Shape;628;p27"/>
          <p:cNvSpPr/>
          <p:nvPr/>
        </p:nvSpPr>
        <p:spPr>
          <a:xfrm>
            <a:off x="345799" y="5941377"/>
            <a:ext cx="13494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629" name="Google Shape;629;p27"/>
          <p:cNvGrpSpPr/>
          <p:nvPr/>
        </p:nvGrpSpPr>
        <p:grpSpPr>
          <a:xfrm>
            <a:off x="743452" y="417998"/>
            <a:ext cx="608604" cy="607021"/>
            <a:chOff x="328" y="1074"/>
            <a:chExt cx="383" cy="382"/>
          </a:xfrm>
        </p:grpSpPr>
        <p:sp>
          <p:nvSpPr>
            <p:cNvPr id="630" name="Google Shape;630;p27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31" name="Google Shape;631;p27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32" name="Google Shape;632;p27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33" name="Google Shape;633;p27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634" name="Google Shape;634;p27"/>
          <p:cNvSpPr/>
          <p:nvPr/>
        </p:nvSpPr>
        <p:spPr>
          <a:xfrm>
            <a:off x="195478" y="1020497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35" name="Google Shape;635;p27"/>
          <p:cNvSpPr txBox="1"/>
          <p:nvPr/>
        </p:nvSpPr>
        <p:spPr>
          <a:xfrm>
            <a:off x="5902175" y="3041075"/>
            <a:ext cx="25122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0" i="1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House</a:t>
            </a:r>
            <a:endParaRPr sz="6100" i="1" dirty="0">
              <a:latin typeface="12롯데마트드림Bold" panose="02020603020101020101" pitchFamily="18" charset="-127"/>
              <a:ea typeface="12롯데마트드림Bold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42" name="Google Shape;454;p22">
            <a:extLst>
              <a:ext uri="{FF2B5EF4-FFF2-40B4-BE49-F238E27FC236}">
                <a16:creationId xmlns:a16="http://schemas.microsoft.com/office/drawing/2014/main" id="{6A5089B1-4C5F-4574-A9DE-EB3EBD29246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8533" y="3130072"/>
            <a:ext cx="583812" cy="58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8" grpId="0"/>
      <p:bldP spid="6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258;p16">
            <a:extLst>
              <a:ext uri="{FF2B5EF4-FFF2-40B4-BE49-F238E27FC236}">
                <a16:creationId xmlns:a16="http://schemas.microsoft.com/office/drawing/2014/main" id="{8111FCCC-F20F-4EE9-BBCE-6357F152EC3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29358" y="294254"/>
            <a:ext cx="258041" cy="2580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0" name="Google Shape;640;p28"/>
          <p:cNvGrpSpPr/>
          <p:nvPr/>
        </p:nvGrpSpPr>
        <p:grpSpPr>
          <a:xfrm>
            <a:off x="314325" y="232484"/>
            <a:ext cx="11563354" cy="6286625"/>
            <a:chOff x="314325" y="285751"/>
            <a:chExt cx="11563354" cy="6286625"/>
          </a:xfrm>
        </p:grpSpPr>
        <p:sp>
          <p:nvSpPr>
            <p:cNvPr id="641" name="Google Shape;641;p28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2. PJT 기능 및 구현 내용</a:t>
              </a: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2" name="Google Shape;642;p28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3" name="Google Shape;643;p28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4" name="Google Shape;644;p28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5" name="Google Shape;645;p28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46" name="Google Shape;646;p28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7" name="Google Shape;647;p28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8" name="Google Shape;648;p28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9" name="Google Shape;649;p28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651" name="Google Shape;65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324" y="232484"/>
            <a:ext cx="11563199" cy="6286615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28"/>
          <p:cNvSpPr/>
          <p:nvPr/>
        </p:nvSpPr>
        <p:spPr>
          <a:xfrm>
            <a:off x="314168" y="525840"/>
            <a:ext cx="717000" cy="4101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3" name="Google Shape;653;p28"/>
          <p:cNvCxnSpPr>
            <a:cxnSpLocks/>
          </p:cNvCxnSpPr>
          <p:nvPr/>
        </p:nvCxnSpPr>
        <p:spPr>
          <a:xfrm>
            <a:off x="7131550" y="6122050"/>
            <a:ext cx="2999227" cy="74564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4" name="Google Shape;654;p28"/>
          <p:cNvSpPr/>
          <p:nvPr/>
        </p:nvSpPr>
        <p:spPr>
          <a:xfrm>
            <a:off x="11513601" y="552295"/>
            <a:ext cx="312900" cy="3060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28"/>
          <p:cNvSpPr/>
          <p:nvPr/>
        </p:nvSpPr>
        <p:spPr>
          <a:xfrm>
            <a:off x="1536150" y="2935500"/>
            <a:ext cx="1906500" cy="493500"/>
          </a:xfrm>
          <a:prstGeom prst="wedgeRoundRectCallout">
            <a:avLst>
              <a:gd name="adj1" fmla="val -71164"/>
              <a:gd name="adj2" fmla="val -274732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시/군/구/동/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건물명으로</a:t>
            </a:r>
            <a:endParaRPr sz="12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위치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검색</a:t>
            </a:r>
            <a:endParaRPr sz="12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56" name="Google Shape;656;p28"/>
          <p:cNvSpPr/>
          <p:nvPr/>
        </p:nvSpPr>
        <p:spPr>
          <a:xfrm>
            <a:off x="2848265" y="4960443"/>
            <a:ext cx="1906500" cy="348300"/>
          </a:xfrm>
          <a:prstGeom prst="wedgeRoundRectCallout">
            <a:avLst>
              <a:gd name="adj1" fmla="val -58198"/>
              <a:gd name="adj2" fmla="val 100952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아파트에는 마커 표시</a:t>
            </a:r>
            <a:endParaRPr sz="120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57" name="Google Shape;657;p28"/>
          <p:cNvSpPr/>
          <p:nvPr/>
        </p:nvSpPr>
        <p:spPr>
          <a:xfrm>
            <a:off x="3903215" y="1803167"/>
            <a:ext cx="1077158" cy="306000"/>
          </a:xfrm>
          <a:prstGeom prst="wedgeRoundRectCallout">
            <a:avLst>
              <a:gd name="adj1" fmla="val -53538"/>
              <a:gd name="adj2" fmla="val 85025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편의시설 표시</a:t>
            </a:r>
            <a:endParaRPr sz="120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658" name="Google Shape;658;p28"/>
          <p:cNvCxnSpPr>
            <a:cxnSpLocks/>
            <a:stCxn id="657" idx="1"/>
          </p:cNvCxnSpPr>
          <p:nvPr/>
        </p:nvCxnSpPr>
        <p:spPr>
          <a:xfrm flipH="1" flipV="1">
            <a:off x="2075315" y="1038167"/>
            <a:ext cx="1827900" cy="9180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9" name="Google Shape;659;p28"/>
          <p:cNvSpPr/>
          <p:nvPr/>
        </p:nvSpPr>
        <p:spPr>
          <a:xfrm>
            <a:off x="5528150" y="2887250"/>
            <a:ext cx="2201400" cy="410100"/>
          </a:xfrm>
          <a:prstGeom prst="wedgeRoundRectCallout">
            <a:avLst>
              <a:gd name="adj1" fmla="val 57986"/>
              <a:gd name="adj2" fmla="val -88619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매매/전월세 실거래가 차트와</a:t>
            </a:r>
            <a:endParaRPr sz="120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상세 거래표</a:t>
            </a:r>
            <a:endParaRPr sz="120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60" name="Google Shape;660;p28"/>
          <p:cNvSpPr/>
          <p:nvPr/>
        </p:nvSpPr>
        <p:spPr>
          <a:xfrm>
            <a:off x="8230856" y="356995"/>
            <a:ext cx="2425500" cy="348300"/>
          </a:xfrm>
          <a:prstGeom prst="wedgeRoundRectCallout">
            <a:avLst>
              <a:gd name="adj1" fmla="val 84790"/>
              <a:gd name="adj2" fmla="val 55743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하트를 클릭해 관심 매물 표시</a:t>
            </a:r>
            <a:endParaRPr sz="120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61" name="Google Shape;661;p28"/>
          <p:cNvSpPr/>
          <p:nvPr/>
        </p:nvSpPr>
        <p:spPr>
          <a:xfrm>
            <a:off x="7926950" y="1444650"/>
            <a:ext cx="1597200" cy="2406300"/>
          </a:xfrm>
          <a:prstGeom prst="roundRect">
            <a:avLst>
              <a:gd name="adj" fmla="val 16667"/>
            </a:avLst>
          </a:prstGeom>
          <a:solidFill>
            <a:srgbClr val="E2FFF9">
              <a:alpha val="56290"/>
            </a:srgbClr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2" name="Google Shape;66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08500" y="1616788"/>
            <a:ext cx="1422825" cy="2149225"/>
          </a:xfrm>
          <a:prstGeom prst="rect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663" name="Google Shape;663;p28"/>
          <p:cNvCxnSpPr>
            <a:cxnSpLocks/>
          </p:cNvCxnSpPr>
          <p:nvPr/>
        </p:nvCxnSpPr>
        <p:spPr>
          <a:xfrm>
            <a:off x="9229450" y="3817125"/>
            <a:ext cx="828950" cy="492261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4" name="Google Shape;664;p28"/>
          <p:cNvSpPr/>
          <p:nvPr/>
        </p:nvSpPr>
        <p:spPr>
          <a:xfrm>
            <a:off x="7270575" y="4109138"/>
            <a:ext cx="1959000" cy="1725600"/>
          </a:xfrm>
          <a:prstGeom prst="roundRect">
            <a:avLst>
              <a:gd name="adj" fmla="val 16667"/>
            </a:avLst>
          </a:prstGeom>
          <a:solidFill>
            <a:srgbClr val="E2FFF9">
              <a:alpha val="56290"/>
            </a:srgbClr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5" name="Google Shape;665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75331" y="4224625"/>
            <a:ext cx="1747575" cy="1485200"/>
          </a:xfrm>
          <a:prstGeom prst="rect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666" name="Google Shape;666;p28"/>
          <p:cNvCxnSpPr>
            <a:cxnSpLocks/>
          </p:cNvCxnSpPr>
          <p:nvPr/>
        </p:nvCxnSpPr>
        <p:spPr>
          <a:xfrm>
            <a:off x="9183075" y="5278438"/>
            <a:ext cx="947702" cy="134912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7" name="Google Shape;667;p28"/>
          <p:cNvSpPr/>
          <p:nvPr/>
        </p:nvSpPr>
        <p:spPr>
          <a:xfrm>
            <a:off x="5615350" y="4330438"/>
            <a:ext cx="1516200" cy="2103900"/>
          </a:xfrm>
          <a:prstGeom prst="roundRect">
            <a:avLst>
              <a:gd name="adj" fmla="val 16667"/>
            </a:avLst>
          </a:prstGeom>
          <a:solidFill>
            <a:srgbClr val="E2FFF9">
              <a:alpha val="56290"/>
            </a:srgbClr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8" name="Google Shape;668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38099" y="4433736"/>
            <a:ext cx="1270700" cy="1897325"/>
          </a:xfrm>
          <a:prstGeom prst="rect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69" name="Google Shape;669;p28"/>
          <p:cNvSpPr/>
          <p:nvPr/>
        </p:nvSpPr>
        <p:spPr>
          <a:xfrm>
            <a:off x="4111100" y="4224625"/>
            <a:ext cx="1906500" cy="410100"/>
          </a:xfrm>
          <a:prstGeom prst="wedgeRoundRectCallout">
            <a:avLst>
              <a:gd name="adj1" fmla="val 44027"/>
              <a:gd name="adj2" fmla="val 71783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초/중/고 별 학군과 비학군 표시</a:t>
            </a:r>
            <a:endParaRPr sz="120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70" name="Google Shape;670;p28"/>
          <p:cNvSpPr/>
          <p:nvPr/>
        </p:nvSpPr>
        <p:spPr>
          <a:xfrm>
            <a:off x="2283300" y="5363050"/>
            <a:ext cx="412200" cy="4101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28"/>
          <p:cNvSpPr/>
          <p:nvPr/>
        </p:nvSpPr>
        <p:spPr>
          <a:xfrm>
            <a:off x="1911826" y="4315187"/>
            <a:ext cx="412200" cy="4101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28"/>
          <p:cNvSpPr/>
          <p:nvPr/>
        </p:nvSpPr>
        <p:spPr>
          <a:xfrm>
            <a:off x="2256951" y="3961086"/>
            <a:ext cx="1725900" cy="348300"/>
          </a:xfrm>
          <a:prstGeom prst="wedgeRoundRectCallout">
            <a:avLst>
              <a:gd name="adj1" fmla="val -44555"/>
              <a:gd name="adj2" fmla="val 85329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인근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학교에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마커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표시</a:t>
            </a:r>
            <a:endParaRPr sz="12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6513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29"/>
          <p:cNvSpPr/>
          <p:nvPr/>
        </p:nvSpPr>
        <p:spPr>
          <a:xfrm>
            <a:off x="748717" y="2866089"/>
            <a:ext cx="606426" cy="555889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678" name="Google Shape;678;p29"/>
          <p:cNvGrpSpPr/>
          <p:nvPr/>
        </p:nvGrpSpPr>
        <p:grpSpPr>
          <a:xfrm>
            <a:off x="2990862" y="1231594"/>
            <a:ext cx="8334865" cy="4531399"/>
            <a:chOff x="314325" y="285751"/>
            <a:chExt cx="11563354" cy="6286625"/>
          </a:xfrm>
        </p:grpSpPr>
        <p:sp>
          <p:nvSpPr>
            <p:cNvPr id="679" name="Google Shape;679;p29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0" name="Google Shape;680;p29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1" name="Google Shape;681;p29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2" name="Google Shape;682;p29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3" name="Google Shape;683;p29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84" name="Google Shape;684;p29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5" name="Google Shape;685;p29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6" name="Google Shape;686;p29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7" name="Google Shape;687;p29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89" name="Google Shape;689;p29"/>
          <p:cNvSpPr txBox="1"/>
          <p:nvPr/>
        </p:nvSpPr>
        <p:spPr>
          <a:xfrm>
            <a:off x="3137525" y="1710886"/>
            <a:ext cx="6296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2. PJT </a:t>
            </a:r>
            <a:r>
              <a:rPr lang="en-US" sz="40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기능</a:t>
            </a:r>
            <a:r>
              <a:rPr lang="en-US" sz="40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 및 </a:t>
            </a:r>
            <a:r>
              <a:rPr lang="en-US" sz="40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구현내용</a:t>
            </a:r>
            <a:endParaRPr sz="4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690" name="Google Shape;690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1" name="Google Shape;691;p29"/>
          <p:cNvGrpSpPr/>
          <p:nvPr/>
        </p:nvGrpSpPr>
        <p:grpSpPr>
          <a:xfrm>
            <a:off x="744274" y="1605502"/>
            <a:ext cx="608604" cy="607021"/>
            <a:chOff x="328" y="1074"/>
            <a:chExt cx="383" cy="382"/>
          </a:xfrm>
        </p:grpSpPr>
        <p:sp>
          <p:nvSpPr>
            <p:cNvPr id="692" name="Google Shape;692;p29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93" name="Google Shape;693;p29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94" name="Google Shape;694;p29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95" name="Google Shape;695;p29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696" name="Google Shape;696;p29"/>
          <p:cNvSpPr/>
          <p:nvPr/>
        </p:nvSpPr>
        <p:spPr>
          <a:xfrm>
            <a:off x="195478" y="2293016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97" name="Google Shape;697;p29"/>
          <p:cNvSpPr/>
          <p:nvPr/>
        </p:nvSpPr>
        <p:spPr>
          <a:xfrm>
            <a:off x="355322" y="3436021"/>
            <a:ext cx="1923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698" name="Google Shape;698;p29"/>
          <p:cNvGrpSpPr/>
          <p:nvPr/>
        </p:nvGrpSpPr>
        <p:grpSpPr>
          <a:xfrm>
            <a:off x="711123" y="4100527"/>
            <a:ext cx="608604" cy="607021"/>
            <a:chOff x="328" y="1074"/>
            <a:chExt cx="383" cy="382"/>
          </a:xfrm>
        </p:grpSpPr>
        <p:sp>
          <p:nvSpPr>
            <p:cNvPr id="699" name="Google Shape;699;p29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00" name="Google Shape;700;p29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01" name="Google Shape;701;p29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02" name="Google Shape;702;p29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703" name="Google Shape;703;p29"/>
          <p:cNvGrpSpPr/>
          <p:nvPr/>
        </p:nvGrpSpPr>
        <p:grpSpPr>
          <a:xfrm>
            <a:off x="711123" y="5314004"/>
            <a:ext cx="608604" cy="607021"/>
            <a:chOff x="328" y="1074"/>
            <a:chExt cx="383" cy="382"/>
          </a:xfrm>
        </p:grpSpPr>
        <p:sp>
          <p:nvSpPr>
            <p:cNvPr id="704" name="Google Shape;704;p29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05" name="Google Shape;705;p29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06" name="Google Shape;706;p29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07" name="Google Shape;707;p29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708" name="Google Shape;708;p29"/>
          <p:cNvSpPr/>
          <p:nvPr/>
        </p:nvSpPr>
        <p:spPr>
          <a:xfrm>
            <a:off x="162327" y="4788041"/>
            <a:ext cx="2116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709" name="Google Shape;709;p29"/>
          <p:cNvSpPr/>
          <p:nvPr/>
        </p:nvSpPr>
        <p:spPr>
          <a:xfrm>
            <a:off x="345799" y="5941377"/>
            <a:ext cx="13494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710" name="Google Shape;710;p29"/>
          <p:cNvGrpSpPr/>
          <p:nvPr/>
        </p:nvGrpSpPr>
        <p:grpSpPr>
          <a:xfrm>
            <a:off x="743452" y="417998"/>
            <a:ext cx="608604" cy="607021"/>
            <a:chOff x="328" y="1074"/>
            <a:chExt cx="383" cy="382"/>
          </a:xfrm>
        </p:grpSpPr>
        <p:sp>
          <p:nvSpPr>
            <p:cNvPr id="711" name="Google Shape;711;p29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12" name="Google Shape;712;p29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13" name="Google Shape;713;p29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14" name="Google Shape;714;p29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715" name="Google Shape;715;p29"/>
          <p:cNvSpPr/>
          <p:nvPr/>
        </p:nvSpPr>
        <p:spPr>
          <a:xfrm>
            <a:off x="195478" y="1020497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716" name="Google Shape;716;p29"/>
          <p:cNvSpPr txBox="1"/>
          <p:nvPr/>
        </p:nvSpPr>
        <p:spPr>
          <a:xfrm>
            <a:off x="5902175" y="3041075"/>
            <a:ext cx="25122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0" i="1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Board</a:t>
            </a:r>
            <a:endParaRPr sz="6100" i="1" dirty="0">
              <a:latin typeface="12롯데마트드림Bold" panose="02020603020101020101" pitchFamily="18" charset="-127"/>
              <a:ea typeface="12롯데마트드림Bold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42" name="Google Shape;454;p22">
            <a:extLst>
              <a:ext uri="{FF2B5EF4-FFF2-40B4-BE49-F238E27FC236}">
                <a16:creationId xmlns:a16="http://schemas.microsoft.com/office/drawing/2014/main" id="{3CD79592-0452-49C4-A3FF-E34CCAF20CF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8533" y="3130072"/>
            <a:ext cx="583812" cy="58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9" grpId="0"/>
      <p:bldP spid="7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1" name="Google Shape;811;p34"/>
          <p:cNvGrpSpPr/>
          <p:nvPr/>
        </p:nvGrpSpPr>
        <p:grpSpPr>
          <a:xfrm>
            <a:off x="314325" y="232484"/>
            <a:ext cx="11563354" cy="6286625"/>
            <a:chOff x="314325" y="285751"/>
            <a:chExt cx="11563354" cy="6286625"/>
          </a:xfrm>
        </p:grpSpPr>
        <p:sp>
          <p:nvSpPr>
            <p:cNvPr id="812" name="Google Shape;812;p34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2. PJT 기능 및 구현 내용</a:t>
              </a: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3" name="Google Shape;813;p34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4" name="Google Shape;814;p34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5" name="Google Shape;815;p34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6" name="Google Shape;816;p34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17" name="Google Shape;817;p34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8" name="Google Shape;818;p34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9" name="Google Shape;819;p34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0" name="Google Shape;820;p34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821" name="Google Shape;821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29358" y="345643"/>
            <a:ext cx="258041" cy="258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325" y="232475"/>
            <a:ext cx="11563349" cy="6269503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23" name="Google Shape;823;p34"/>
          <p:cNvSpPr/>
          <p:nvPr/>
        </p:nvSpPr>
        <p:spPr>
          <a:xfrm>
            <a:off x="5344500" y="5174700"/>
            <a:ext cx="1409400" cy="4467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34"/>
          <p:cNvSpPr/>
          <p:nvPr/>
        </p:nvSpPr>
        <p:spPr>
          <a:xfrm>
            <a:off x="8779275" y="5429675"/>
            <a:ext cx="840900" cy="4467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34"/>
          <p:cNvSpPr/>
          <p:nvPr/>
        </p:nvSpPr>
        <p:spPr>
          <a:xfrm>
            <a:off x="3225550" y="2262275"/>
            <a:ext cx="1229700" cy="31674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34"/>
          <p:cNvSpPr/>
          <p:nvPr/>
        </p:nvSpPr>
        <p:spPr>
          <a:xfrm>
            <a:off x="4568750" y="2408400"/>
            <a:ext cx="2052900" cy="274500"/>
          </a:xfrm>
          <a:prstGeom prst="wedgeRoundRectCallout">
            <a:avLst>
              <a:gd name="adj1" fmla="val -64051"/>
              <a:gd name="adj2" fmla="val 54736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클릭시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상세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페이지로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이동</a:t>
            </a:r>
            <a:endParaRPr sz="1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827" name="Google Shape;827;p34"/>
          <p:cNvSpPr/>
          <p:nvPr/>
        </p:nvSpPr>
        <p:spPr>
          <a:xfrm>
            <a:off x="6810675" y="4728000"/>
            <a:ext cx="1676377" cy="446700"/>
          </a:xfrm>
          <a:prstGeom prst="wedgeRoundRectCallout">
            <a:avLst>
              <a:gd name="adj1" fmla="val -64051"/>
              <a:gd name="adj2" fmla="val 54736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게시글이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10개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넘으면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페이징처리</a:t>
            </a:r>
            <a:endParaRPr sz="1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828" name="Google Shape;828;p34"/>
          <p:cNvSpPr/>
          <p:nvPr/>
        </p:nvSpPr>
        <p:spPr>
          <a:xfrm>
            <a:off x="9620175" y="5155175"/>
            <a:ext cx="1173000" cy="274500"/>
          </a:xfrm>
          <a:prstGeom prst="wedgeRoundRectCallout">
            <a:avLst>
              <a:gd name="adj1" fmla="val -64051"/>
              <a:gd name="adj2" fmla="val 54736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글 작성 버튼</a:t>
            </a:r>
            <a:endParaRPr sz="12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3" name="Google Shape;833;p35"/>
          <p:cNvGrpSpPr/>
          <p:nvPr/>
        </p:nvGrpSpPr>
        <p:grpSpPr>
          <a:xfrm>
            <a:off x="314325" y="232484"/>
            <a:ext cx="11563354" cy="6286625"/>
            <a:chOff x="314325" y="285751"/>
            <a:chExt cx="11563354" cy="6286625"/>
          </a:xfrm>
        </p:grpSpPr>
        <p:sp>
          <p:nvSpPr>
            <p:cNvPr id="834" name="Google Shape;834;p35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2. PJT 기능 및 구현 내용</a:t>
              </a: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35" name="Google Shape;835;p35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36" name="Google Shape;836;p35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37" name="Google Shape;837;p35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38" name="Google Shape;838;p35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39" name="Google Shape;839;p35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0" name="Google Shape;840;p35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1" name="Google Shape;841;p35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2" name="Google Shape;842;p35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843" name="Google Shape;843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29358" y="345643"/>
            <a:ext cx="258041" cy="258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325" y="232475"/>
            <a:ext cx="11563349" cy="6269503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45" name="Google Shape;845;p35"/>
          <p:cNvSpPr/>
          <p:nvPr/>
        </p:nvSpPr>
        <p:spPr>
          <a:xfrm>
            <a:off x="2658100" y="1587075"/>
            <a:ext cx="1229700" cy="4467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35"/>
          <p:cNvSpPr/>
          <p:nvPr/>
        </p:nvSpPr>
        <p:spPr>
          <a:xfrm>
            <a:off x="3887800" y="2033775"/>
            <a:ext cx="7311900" cy="3008100"/>
          </a:xfrm>
          <a:prstGeom prst="roundRect">
            <a:avLst>
              <a:gd name="adj" fmla="val 16667"/>
            </a:avLst>
          </a:prstGeom>
          <a:solidFill>
            <a:srgbClr val="E2FFF9">
              <a:alpha val="56290"/>
            </a:srgbClr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7" name="Google Shape;84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48600" y="2343018"/>
            <a:ext cx="6941574" cy="2464257"/>
          </a:xfrm>
          <a:prstGeom prst="rect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848" name="Google Shape;848;p35"/>
          <p:cNvCxnSpPr/>
          <p:nvPr/>
        </p:nvCxnSpPr>
        <p:spPr>
          <a:xfrm>
            <a:off x="3679675" y="1958075"/>
            <a:ext cx="302700" cy="2745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49" name="Google Shape;849;p35"/>
          <p:cNvSpPr/>
          <p:nvPr/>
        </p:nvSpPr>
        <p:spPr>
          <a:xfrm>
            <a:off x="5001550" y="2257100"/>
            <a:ext cx="2338800" cy="274500"/>
          </a:xfrm>
          <a:prstGeom prst="wedgeRoundRectCallout">
            <a:avLst>
              <a:gd name="adj1" fmla="val -64051"/>
              <a:gd name="adj2" fmla="val 54736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입력 값 기준으로 게시물 검색</a:t>
            </a:r>
            <a:endParaRPr sz="12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850" name="Google Shape;850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97003" y="6705600"/>
            <a:ext cx="55397" cy="1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5" name="Google Shape;855;p36"/>
          <p:cNvGrpSpPr/>
          <p:nvPr/>
        </p:nvGrpSpPr>
        <p:grpSpPr>
          <a:xfrm>
            <a:off x="314325" y="232484"/>
            <a:ext cx="11563354" cy="6286625"/>
            <a:chOff x="314325" y="285751"/>
            <a:chExt cx="11563354" cy="6286625"/>
          </a:xfrm>
        </p:grpSpPr>
        <p:sp>
          <p:nvSpPr>
            <p:cNvPr id="856" name="Google Shape;856;p36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2. PJT 기능 및 구현 내용</a:t>
              </a: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7" name="Google Shape;857;p36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8" name="Google Shape;858;p36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9" name="Google Shape;859;p36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60" name="Google Shape;860;p36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61" name="Google Shape;861;p36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2" name="Google Shape;862;p36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3" name="Google Shape;863;p36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4" name="Google Shape;864;p36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865" name="Google Shape;865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29358" y="345643"/>
            <a:ext cx="258041" cy="258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325" y="232475"/>
            <a:ext cx="11563349" cy="6281550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36"/>
          <p:cNvSpPr/>
          <p:nvPr/>
        </p:nvSpPr>
        <p:spPr>
          <a:xfrm>
            <a:off x="2317000" y="1902900"/>
            <a:ext cx="1807200" cy="6513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36"/>
          <p:cNvSpPr/>
          <p:nvPr/>
        </p:nvSpPr>
        <p:spPr>
          <a:xfrm>
            <a:off x="482400" y="1721600"/>
            <a:ext cx="1560900" cy="416100"/>
          </a:xfrm>
          <a:prstGeom prst="wedgeRoundRectCallout">
            <a:avLst>
              <a:gd name="adj1" fmla="val 70597"/>
              <a:gd name="adj2" fmla="val 43211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로그인한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사용자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이름으로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자동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입력</a:t>
            </a:r>
            <a:endParaRPr sz="1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869" name="Google Shape;869;p36"/>
          <p:cNvSpPr/>
          <p:nvPr/>
        </p:nvSpPr>
        <p:spPr>
          <a:xfrm>
            <a:off x="5159475" y="3195050"/>
            <a:ext cx="1419000" cy="2580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제목과 내용 입력</a:t>
            </a:r>
            <a:endParaRPr sz="12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870" name="Google Shape;870;p36"/>
          <p:cNvCxnSpPr>
            <a:endCxn id="869" idx="1"/>
          </p:cNvCxnSpPr>
          <p:nvPr/>
        </p:nvCxnSpPr>
        <p:spPr>
          <a:xfrm>
            <a:off x="3263475" y="3017450"/>
            <a:ext cx="1896000" cy="30660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871" name="Google Shape;871;p36"/>
          <p:cNvCxnSpPr>
            <a:endCxn id="869" idx="1"/>
          </p:cNvCxnSpPr>
          <p:nvPr/>
        </p:nvCxnSpPr>
        <p:spPr>
          <a:xfrm rot="10800000" flipH="1">
            <a:off x="3234975" y="3324050"/>
            <a:ext cx="1924500" cy="30840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72" name="Google Shape;872;p36"/>
          <p:cNvSpPr/>
          <p:nvPr/>
        </p:nvSpPr>
        <p:spPr>
          <a:xfrm>
            <a:off x="2592375" y="5299825"/>
            <a:ext cx="1673700" cy="4986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36"/>
          <p:cNvSpPr/>
          <p:nvPr/>
        </p:nvSpPr>
        <p:spPr>
          <a:xfrm>
            <a:off x="4643925" y="5029650"/>
            <a:ext cx="2450100" cy="446700"/>
          </a:xfrm>
          <a:prstGeom prst="wedgeRoundRectCallout">
            <a:avLst>
              <a:gd name="adj1" fmla="val -64051"/>
              <a:gd name="adj2" fmla="val 54736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각각 글 등록, 작성 내용 초기화, 목록으로 돌아가는 버튼</a:t>
            </a:r>
            <a:endParaRPr sz="12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8" name="Google Shape;878;p37"/>
          <p:cNvGrpSpPr/>
          <p:nvPr/>
        </p:nvGrpSpPr>
        <p:grpSpPr>
          <a:xfrm>
            <a:off x="314325" y="232484"/>
            <a:ext cx="11563354" cy="6286625"/>
            <a:chOff x="314325" y="285751"/>
            <a:chExt cx="11563354" cy="6286625"/>
          </a:xfrm>
        </p:grpSpPr>
        <p:sp>
          <p:nvSpPr>
            <p:cNvPr id="879" name="Google Shape;879;p37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2. PJT 기능 및 구현 내용</a:t>
              </a: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0" name="Google Shape;880;p37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1" name="Google Shape;881;p37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2" name="Google Shape;882;p37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3" name="Google Shape;883;p37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84" name="Google Shape;884;p37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5" name="Google Shape;885;p37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6" name="Google Shape;886;p37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7" name="Google Shape;887;p37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888" name="Google Shape;888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29358" y="345643"/>
            <a:ext cx="258041" cy="258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325" y="232475"/>
            <a:ext cx="11563349" cy="6203255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37"/>
          <p:cNvSpPr/>
          <p:nvPr/>
        </p:nvSpPr>
        <p:spPr>
          <a:xfrm>
            <a:off x="2631350" y="2411300"/>
            <a:ext cx="1152300" cy="6786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37"/>
          <p:cNvSpPr/>
          <p:nvPr/>
        </p:nvSpPr>
        <p:spPr>
          <a:xfrm>
            <a:off x="10662325" y="603675"/>
            <a:ext cx="1059900" cy="4713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92" name="Google Shape;892;p37"/>
          <p:cNvCxnSpPr>
            <a:stCxn id="890" idx="6"/>
            <a:endCxn id="891" idx="3"/>
          </p:cNvCxnSpPr>
          <p:nvPr/>
        </p:nvCxnSpPr>
        <p:spPr>
          <a:xfrm rot="10800000" flipH="1">
            <a:off x="3783650" y="1006100"/>
            <a:ext cx="7033800" cy="1744500"/>
          </a:xfrm>
          <a:prstGeom prst="straightConnector1">
            <a:avLst/>
          </a:prstGeom>
          <a:noFill/>
          <a:ln w="19050" cap="flat" cmpd="sng">
            <a:solidFill>
              <a:srgbClr val="3D85C6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893" name="Google Shape;893;p37"/>
          <p:cNvSpPr/>
          <p:nvPr/>
        </p:nvSpPr>
        <p:spPr>
          <a:xfrm>
            <a:off x="7618550" y="754700"/>
            <a:ext cx="1580100" cy="595800"/>
          </a:xfrm>
          <a:prstGeom prst="wedgeRoundRectCallout">
            <a:avLst>
              <a:gd name="adj1" fmla="val 70597"/>
              <a:gd name="adj2" fmla="val 43211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작성자와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현재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사용자가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다르면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수정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삭제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불가</a:t>
            </a:r>
            <a:endParaRPr sz="1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894" name="Google Shape;894;p37"/>
          <p:cNvSpPr/>
          <p:nvPr/>
        </p:nvSpPr>
        <p:spPr>
          <a:xfrm>
            <a:off x="2433325" y="3566525"/>
            <a:ext cx="7285200" cy="27681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37"/>
          <p:cNvSpPr/>
          <p:nvPr/>
        </p:nvSpPr>
        <p:spPr>
          <a:xfrm>
            <a:off x="8424950" y="3131100"/>
            <a:ext cx="2392500" cy="595800"/>
          </a:xfrm>
          <a:prstGeom prst="wedgeRoundRectCallout">
            <a:avLst>
              <a:gd name="adj1" fmla="val -64051"/>
              <a:gd name="adj2" fmla="val 54736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댓글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작성시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작성자의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이름과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시간이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입력됨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본인의 댓글만 내용 수정</a:t>
            </a:r>
            <a:r>
              <a:rPr lang="en-US" altLang="ko-KR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</a:t>
            </a:r>
            <a:r>
              <a:rPr lang="ko-KR" alt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삭제 가능</a:t>
            </a:r>
            <a:r>
              <a:rPr lang="en-US" altLang="ko-KR" sz="12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  <a:endParaRPr lang="ko-KR" altLang="en-US" sz="1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20" name="Google Shape;889;p37">
            <a:extLst>
              <a:ext uri="{FF2B5EF4-FFF2-40B4-BE49-F238E27FC236}">
                <a16:creationId xmlns:a16="http://schemas.microsoft.com/office/drawing/2014/main" id="{4498D64B-8539-4CCE-B7A2-8DDDBD93D9B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45560" t="73653" r="33020" b="20766"/>
          <a:stretch/>
        </p:blipFill>
        <p:spPr>
          <a:xfrm>
            <a:off x="6791419" y="5024762"/>
            <a:ext cx="2476870" cy="346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38"/>
          <p:cNvSpPr/>
          <p:nvPr/>
        </p:nvSpPr>
        <p:spPr>
          <a:xfrm>
            <a:off x="748717" y="2866089"/>
            <a:ext cx="606426" cy="555889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901" name="Google Shape;901;p38"/>
          <p:cNvGrpSpPr/>
          <p:nvPr/>
        </p:nvGrpSpPr>
        <p:grpSpPr>
          <a:xfrm>
            <a:off x="2990862" y="1231594"/>
            <a:ext cx="8334865" cy="4531399"/>
            <a:chOff x="314325" y="285751"/>
            <a:chExt cx="11563354" cy="6286625"/>
          </a:xfrm>
        </p:grpSpPr>
        <p:sp>
          <p:nvSpPr>
            <p:cNvPr id="902" name="Google Shape;902;p38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3" name="Google Shape;903;p38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4" name="Google Shape;904;p38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5" name="Google Shape;905;p38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6" name="Google Shape;906;p38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07" name="Google Shape;907;p38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8" name="Google Shape;908;p38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9" name="Google Shape;909;p38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0" name="Google Shape;910;p38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12" name="Google Shape;912;p38"/>
          <p:cNvSpPr txBox="1"/>
          <p:nvPr/>
        </p:nvSpPr>
        <p:spPr>
          <a:xfrm>
            <a:off x="3137525" y="1710886"/>
            <a:ext cx="6296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2. PJT </a:t>
            </a:r>
            <a:r>
              <a:rPr lang="en-US" sz="40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기능</a:t>
            </a:r>
            <a:r>
              <a:rPr lang="en-US" sz="40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 및 </a:t>
            </a:r>
            <a:r>
              <a:rPr lang="en-US" sz="40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구현내용</a:t>
            </a:r>
            <a:endParaRPr sz="4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913" name="Google Shape;913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4" name="Google Shape;914;p38"/>
          <p:cNvGrpSpPr/>
          <p:nvPr/>
        </p:nvGrpSpPr>
        <p:grpSpPr>
          <a:xfrm>
            <a:off x="744274" y="1605502"/>
            <a:ext cx="608604" cy="607021"/>
            <a:chOff x="328" y="1074"/>
            <a:chExt cx="383" cy="382"/>
          </a:xfrm>
        </p:grpSpPr>
        <p:sp>
          <p:nvSpPr>
            <p:cNvPr id="915" name="Google Shape;915;p38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16" name="Google Shape;916;p38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17" name="Google Shape;917;p38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18" name="Google Shape;918;p38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919" name="Google Shape;919;p38"/>
          <p:cNvSpPr/>
          <p:nvPr/>
        </p:nvSpPr>
        <p:spPr>
          <a:xfrm>
            <a:off x="195478" y="2293016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920" name="Google Shape;920;p38"/>
          <p:cNvSpPr/>
          <p:nvPr/>
        </p:nvSpPr>
        <p:spPr>
          <a:xfrm>
            <a:off x="355322" y="3436021"/>
            <a:ext cx="1923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921" name="Google Shape;921;p38"/>
          <p:cNvGrpSpPr/>
          <p:nvPr/>
        </p:nvGrpSpPr>
        <p:grpSpPr>
          <a:xfrm>
            <a:off x="711123" y="4100527"/>
            <a:ext cx="608604" cy="607021"/>
            <a:chOff x="328" y="1074"/>
            <a:chExt cx="383" cy="382"/>
          </a:xfrm>
        </p:grpSpPr>
        <p:sp>
          <p:nvSpPr>
            <p:cNvPr id="922" name="Google Shape;922;p38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23" name="Google Shape;923;p38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24" name="Google Shape;924;p38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25" name="Google Shape;925;p38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926" name="Google Shape;926;p38"/>
          <p:cNvGrpSpPr/>
          <p:nvPr/>
        </p:nvGrpSpPr>
        <p:grpSpPr>
          <a:xfrm>
            <a:off x="711123" y="5314004"/>
            <a:ext cx="608604" cy="607021"/>
            <a:chOff x="328" y="1074"/>
            <a:chExt cx="383" cy="382"/>
          </a:xfrm>
        </p:grpSpPr>
        <p:sp>
          <p:nvSpPr>
            <p:cNvPr id="927" name="Google Shape;927;p38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28" name="Google Shape;928;p38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29" name="Google Shape;929;p38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30" name="Google Shape;930;p38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931" name="Google Shape;931;p38"/>
          <p:cNvSpPr/>
          <p:nvPr/>
        </p:nvSpPr>
        <p:spPr>
          <a:xfrm>
            <a:off x="162327" y="4788041"/>
            <a:ext cx="2116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32" name="Google Shape;932;p38"/>
          <p:cNvSpPr/>
          <p:nvPr/>
        </p:nvSpPr>
        <p:spPr>
          <a:xfrm>
            <a:off x="345799" y="5941377"/>
            <a:ext cx="13494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933" name="Google Shape;933;p38"/>
          <p:cNvGrpSpPr/>
          <p:nvPr/>
        </p:nvGrpSpPr>
        <p:grpSpPr>
          <a:xfrm>
            <a:off x="743452" y="417998"/>
            <a:ext cx="608604" cy="607021"/>
            <a:chOff x="328" y="1074"/>
            <a:chExt cx="383" cy="382"/>
          </a:xfrm>
        </p:grpSpPr>
        <p:sp>
          <p:nvSpPr>
            <p:cNvPr id="934" name="Google Shape;934;p38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35" name="Google Shape;935;p38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36" name="Google Shape;936;p38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37" name="Google Shape;937;p38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938" name="Google Shape;938;p38"/>
          <p:cNvSpPr/>
          <p:nvPr/>
        </p:nvSpPr>
        <p:spPr>
          <a:xfrm>
            <a:off x="195478" y="1020497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939" name="Google Shape;939;p38"/>
          <p:cNvSpPr txBox="1"/>
          <p:nvPr/>
        </p:nvSpPr>
        <p:spPr>
          <a:xfrm>
            <a:off x="5534388" y="3041075"/>
            <a:ext cx="32478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0" i="1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Member</a:t>
            </a:r>
            <a:endParaRPr sz="6100" i="1" dirty="0">
              <a:latin typeface="12롯데마트드림Bold" panose="02020603020101020101" pitchFamily="18" charset="-127"/>
              <a:ea typeface="12롯데마트드림Bold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42" name="Google Shape;454;p22">
            <a:extLst>
              <a:ext uri="{FF2B5EF4-FFF2-40B4-BE49-F238E27FC236}">
                <a16:creationId xmlns:a16="http://schemas.microsoft.com/office/drawing/2014/main" id="{09F8E175-8AC2-4AD2-9E5E-CACFA10B359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8533" y="3130072"/>
            <a:ext cx="583812" cy="58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2" grpId="0"/>
      <p:bldP spid="9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14"/>
          <p:cNvGrpSpPr/>
          <p:nvPr/>
        </p:nvGrpSpPr>
        <p:grpSpPr>
          <a:xfrm>
            <a:off x="2990849" y="1231582"/>
            <a:ext cx="8334375" cy="4531043"/>
            <a:chOff x="314325" y="285751"/>
            <a:chExt cx="11563350" cy="6286499"/>
          </a:xfrm>
        </p:grpSpPr>
        <p:sp>
          <p:nvSpPr>
            <p:cNvPr id="130" name="Google Shape;130;p14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35" name="Google Shape;135;p14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6" name="Google Shape;136;p14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7" name="Google Shape;137;p14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8" name="Google Shape;138;p14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39" name="Google Shape;139;p14"/>
          <p:cNvSpPr txBox="1"/>
          <p:nvPr/>
        </p:nvSpPr>
        <p:spPr>
          <a:xfrm>
            <a:off x="3089428" y="1591224"/>
            <a:ext cx="19619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목차</a:t>
            </a:r>
            <a:r>
              <a:rPr lang="en-US" sz="2400" b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.</a:t>
            </a:r>
            <a:endParaRPr sz="2400" b="1" dirty="0">
              <a:solidFill>
                <a:schemeClr val="dk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40" name="Google Shape;140;p14"/>
          <p:cNvGrpSpPr/>
          <p:nvPr/>
        </p:nvGrpSpPr>
        <p:grpSpPr>
          <a:xfrm>
            <a:off x="3493845" y="2225734"/>
            <a:ext cx="609600" cy="608013"/>
            <a:chOff x="328" y="1074"/>
            <a:chExt cx="384" cy="383"/>
          </a:xfrm>
        </p:grpSpPr>
        <p:sp>
          <p:nvSpPr>
            <p:cNvPr id="141" name="Google Shape;141;p14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45" name="Google Shape;145;p14"/>
          <p:cNvSpPr/>
          <p:nvPr/>
        </p:nvSpPr>
        <p:spPr>
          <a:xfrm>
            <a:off x="3124947" y="2886651"/>
            <a:ext cx="1265100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46" name="Google Shape;146;p14"/>
          <p:cNvGrpSpPr/>
          <p:nvPr/>
        </p:nvGrpSpPr>
        <p:grpSpPr>
          <a:xfrm>
            <a:off x="4599621" y="2230808"/>
            <a:ext cx="609600" cy="608013"/>
            <a:chOff x="328" y="1074"/>
            <a:chExt cx="384" cy="383"/>
          </a:xfrm>
        </p:grpSpPr>
        <p:sp>
          <p:nvSpPr>
            <p:cNvPr id="147" name="Google Shape;147;p14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50" name="Google Shape;150;p14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51" name="Google Shape;151;p14"/>
          <p:cNvSpPr/>
          <p:nvPr/>
        </p:nvSpPr>
        <p:spPr>
          <a:xfrm>
            <a:off x="4352667" y="2867975"/>
            <a:ext cx="1026578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152" name="Google Shape;152;p14"/>
          <p:cNvGrpSpPr/>
          <p:nvPr/>
        </p:nvGrpSpPr>
        <p:grpSpPr>
          <a:xfrm>
            <a:off x="5667508" y="2225734"/>
            <a:ext cx="609600" cy="608013"/>
            <a:chOff x="328" y="1074"/>
            <a:chExt cx="384" cy="383"/>
          </a:xfrm>
        </p:grpSpPr>
        <p:sp>
          <p:nvSpPr>
            <p:cNvPr id="153" name="Google Shape;153;p14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57" name="Google Shape;157;p14"/>
          <p:cNvSpPr/>
          <p:nvPr/>
        </p:nvSpPr>
        <p:spPr>
          <a:xfrm>
            <a:off x="5379245" y="2863348"/>
            <a:ext cx="1161592" cy="610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및 구현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158" name="Google Shape;158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" name="Google Shape;159;p14"/>
          <p:cNvGrpSpPr/>
          <p:nvPr/>
        </p:nvGrpSpPr>
        <p:grpSpPr>
          <a:xfrm>
            <a:off x="717837" y="1503902"/>
            <a:ext cx="609600" cy="608013"/>
            <a:chOff x="328" y="1074"/>
            <a:chExt cx="384" cy="383"/>
          </a:xfrm>
        </p:grpSpPr>
        <p:sp>
          <p:nvSpPr>
            <p:cNvPr id="160" name="Google Shape;160;p14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64" name="Google Shape;164;p14"/>
          <p:cNvGrpSpPr/>
          <p:nvPr/>
        </p:nvGrpSpPr>
        <p:grpSpPr>
          <a:xfrm>
            <a:off x="694210" y="2707048"/>
            <a:ext cx="609600" cy="608013"/>
            <a:chOff x="328" y="1074"/>
            <a:chExt cx="384" cy="383"/>
          </a:xfrm>
        </p:grpSpPr>
        <p:sp>
          <p:nvSpPr>
            <p:cNvPr id="165" name="Google Shape;165;p14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69" name="Google Shape;169;p14"/>
          <p:cNvGrpSpPr/>
          <p:nvPr/>
        </p:nvGrpSpPr>
        <p:grpSpPr>
          <a:xfrm>
            <a:off x="717837" y="283681"/>
            <a:ext cx="609600" cy="608013"/>
            <a:chOff x="328" y="1074"/>
            <a:chExt cx="384" cy="383"/>
          </a:xfrm>
        </p:grpSpPr>
        <p:sp>
          <p:nvSpPr>
            <p:cNvPr id="170" name="Google Shape;170;p14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74" name="Google Shape;174;p14"/>
          <p:cNvSpPr/>
          <p:nvPr/>
        </p:nvSpPr>
        <p:spPr>
          <a:xfrm>
            <a:off x="169041" y="918897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75" name="Google Shape;175;p14"/>
          <p:cNvSpPr/>
          <p:nvPr/>
        </p:nvSpPr>
        <p:spPr>
          <a:xfrm>
            <a:off x="169041" y="2191416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76" name="Google Shape;176;p14"/>
          <p:cNvSpPr/>
          <p:nvPr/>
        </p:nvSpPr>
        <p:spPr>
          <a:xfrm>
            <a:off x="328885" y="3334421"/>
            <a:ext cx="1923247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77" name="Google Shape;177;p14"/>
          <p:cNvGrpSpPr/>
          <p:nvPr/>
        </p:nvGrpSpPr>
        <p:grpSpPr>
          <a:xfrm>
            <a:off x="684686" y="4146412"/>
            <a:ext cx="609600" cy="608013"/>
            <a:chOff x="328" y="1074"/>
            <a:chExt cx="384" cy="383"/>
          </a:xfrm>
        </p:grpSpPr>
        <p:sp>
          <p:nvSpPr>
            <p:cNvPr id="178" name="Google Shape;178;p14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82" name="Google Shape;182;p14"/>
          <p:cNvGrpSpPr/>
          <p:nvPr/>
        </p:nvGrpSpPr>
        <p:grpSpPr>
          <a:xfrm>
            <a:off x="684686" y="5359889"/>
            <a:ext cx="609600" cy="608013"/>
            <a:chOff x="328" y="1074"/>
            <a:chExt cx="384" cy="383"/>
          </a:xfrm>
        </p:grpSpPr>
        <p:sp>
          <p:nvSpPr>
            <p:cNvPr id="183" name="Google Shape;183;p14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87" name="Google Shape;187;p14"/>
          <p:cNvSpPr/>
          <p:nvPr/>
        </p:nvSpPr>
        <p:spPr>
          <a:xfrm>
            <a:off x="135890" y="4833926"/>
            <a:ext cx="211624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88" name="Google Shape;188;p14"/>
          <p:cNvSpPr/>
          <p:nvPr/>
        </p:nvSpPr>
        <p:spPr>
          <a:xfrm>
            <a:off x="319362" y="5987262"/>
            <a:ext cx="1349406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89" name="Google Shape;189;p14"/>
          <p:cNvGrpSpPr/>
          <p:nvPr/>
        </p:nvGrpSpPr>
        <p:grpSpPr>
          <a:xfrm>
            <a:off x="6753652" y="2227570"/>
            <a:ext cx="609600" cy="608013"/>
            <a:chOff x="332" y="1058"/>
            <a:chExt cx="384" cy="383"/>
          </a:xfrm>
        </p:grpSpPr>
        <p:sp>
          <p:nvSpPr>
            <p:cNvPr id="190" name="Google Shape;190;p14"/>
            <p:cNvSpPr/>
            <p:nvPr/>
          </p:nvSpPr>
          <p:spPr>
            <a:xfrm>
              <a:off x="332" y="1058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94" name="Google Shape;194;p14"/>
          <p:cNvSpPr/>
          <p:nvPr/>
        </p:nvSpPr>
        <p:spPr>
          <a:xfrm>
            <a:off x="6489211" y="2858909"/>
            <a:ext cx="1232787" cy="610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구조와 상세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95" name="Google Shape;195;p14"/>
          <p:cNvGrpSpPr/>
          <p:nvPr/>
        </p:nvGrpSpPr>
        <p:grpSpPr>
          <a:xfrm>
            <a:off x="7922754" y="2219996"/>
            <a:ext cx="609600" cy="608013"/>
            <a:chOff x="328" y="1074"/>
            <a:chExt cx="384" cy="383"/>
          </a:xfrm>
        </p:grpSpPr>
        <p:sp>
          <p:nvSpPr>
            <p:cNvPr id="196" name="Google Shape;196;p14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97" name="Google Shape;197;p14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98" name="Google Shape;198;p14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99" name="Google Shape;199;p14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200" name="Google Shape;200;p14"/>
          <p:cNvSpPr/>
          <p:nvPr/>
        </p:nvSpPr>
        <p:spPr>
          <a:xfrm>
            <a:off x="7391723" y="2855213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6" name="Google Shape;996;p41"/>
          <p:cNvGrpSpPr/>
          <p:nvPr/>
        </p:nvGrpSpPr>
        <p:grpSpPr>
          <a:xfrm>
            <a:off x="314325" y="232484"/>
            <a:ext cx="11563354" cy="6286625"/>
            <a:chOff x="314325" y="285751"/>
            <a:chExt cx="11563354" cy="6286625"/>
          </a:xfrm>
        </p:grpSpPr>
        <p:sp>
          <p:nvSpPr>
            <p:cNvPr id="997" name="Google Shape;997;p41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2. PJT 기능 및 구현 내용</a:t>
              </a: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8" name="Google Shape;998;p41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9" name="Google Shape;999;p41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00" name="Google Shape;1000;p41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01" name="Google Shape;1001;p41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02" name="Google Shape;1002;p41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3" name="Google Shape;1003;p41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4" name="Google Shape;1004;p41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5" name="Google Shape;1005;p41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006" name="Google Shape;1006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29358" y="345643"/>
            <a:ext cx="258041" cy="258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325" y="232475"/>
            <a:ext cx="11563348" cy="628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1225" y="1531562"/>
            <a:ext cx="2283950" cy="281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62563" y="1154363"/>
            <a:ext cx="119062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4300" y="1641175"/>
            <a:ext cx="2356225" cy="13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4302" y="3222474"/>
            <a:ext cx="2356225" cy="1303359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41"/>
          <p:cNvSpPr/>
          <p:nvPr/>
        </p:nvSpPr>
        <p:spPr>
          <a:xfrm>
            <a:off x="2940525" y="2467100"/>
            <a:ext cx="1906500" cy="424500"/>
          </a:xfrm>
          <a:prstGeom prst="wedgeRoundRectCallout">
            <a:avLst>
              <a:gd name="adj1" fmla="val -53538"/>
              <a:gd name="adj2" fmla="val 85025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입력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중인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비밀번호를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볼 수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있는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편의기능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제공</a:t>
            </a:r>
            <a:endParaRPr sz="12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1013" name="Google Shape;1013;p41"/>
          <p:cNvCxnSpPr/>
          <p:nvPr/>
        </p:nvCxnSpPr>
        <p:spPr>
          <a:xfrm rot="10800000">
            <a:off x="7023025" y="4089151"/>
            <a:ext cx="1145700" cy="8994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15" name="Google Shape;1015;p41"/>
          <p:cNvCxnSpPr/>
          <p:nvPr/>
        </p:nvCxnSpPr>
        <p:spPr>
          <a:xfrm rot="10800000" flipH="1">
            <a:off x="6524650" y="1705188"/>
            <a:ext cx="1928700" cy="11322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955BF851-B3B2-43BF-9F05-045B37054B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77130" y="4224617"/>
            <a:ext cx="2126040" cy="210688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3" name="Google Shape;962;p39">
            <a:extLst>
              <a:ext uri="{FF2B5EF4-FFF2-40B4-BE49-F238E27FC236}">
                <a16:creationId xmlns:a16="http://schemas.microsoft.com/office/drawing/2014/main" id="{DD1E8E2D-B7A7-45D5-9FD3-FF3934C8EE1D}"/>
              </a:ext>
            </a:extLst>
          </p:cNvPr>
          <p:cNvSpPr/>
          <p:nvPr/>
        </p:nvSpPr>
        <p:spPr>
          <a:xfrm>
            <a:off x="4545627" y="5034902"/>
            <a:ext cx="1882133" cy="424500"/>
          </a:xfrm>
          <a:prstGeom prst="wedgeRoundRectCallout">
            <a:avLst>
              <a:gd name="adj1" fmla="val -54024"/>
              <a:gd name="adj2" fmla="val -107572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회원 가입시</a:t>
            </a:r>
            <a:r>
              <a:rPr lang="en-US" altLang="ko-KR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가입 메일 전송</a:t>
            </a:r>
            <a:endParaRPr sz="12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4" name="Google Shape;962;p39">
            <a:extLst>
              <a:ext uri="{FF2B5EF4-FFF2-40B4-BE49-F238E27FC236}">
                <a16:creationId xmlns:a16="http://schemas.microsoft.com/office/drawing/2014/main" id="{64ADEF8E-2C6A-48AF-B796-17EECE7EBF11}"/>
              </a:ext>
            </a:extLst>
          </p:cNvPr>
          <p:cNvSpPr/>
          <p:nvPr/>
        </p:nvSpPr>
        <p:spPr>
          <a:xfrm>
            <a:off x="7378689" y="5428990"/>
            <a:ext cx="2255100" cy="424500"/>
          </a:xfrm>
          <a:prstGeom prst="wedgeRoundRectCallout">
            <a:avLst>
              <a:gd name="adj1" fmla="val 48233"/>
              <a:gd name="adj2" fmla="val -120120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구글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계정을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연동해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sz="12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프로필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사진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설정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가능</a:t>
            </a:r>
            <a:endParaRPr sz="12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25" name="Google Shape;961;p39">
            <a:extLst>
              <a:ext uri="{FF2B5EF4-FFF2-40B4-BE49-F238E27FC236}">
                <a16:creationId xmlns:a16="http://schemas.microsoft.com/office/drawing/2014/main" id="{0BC6B149-76EB-47DA-87CB-72FB43432307}"/>
              </a:ext>
            </a:extLst>
          </p:cNvPr>
          <p:cNvCxnSpPr>
            <a:cxnSpLocks/>
          </p:cNvCxnSpPr>
          <p:nvPr/>
        </p:nvCxnSpPr>
        <p:spPr>
          <a:xfrm flipH="1" flipV="1">
            <a:off x="4403170" y="4694179"/>
            <a:ext cx="3844185" cy="73567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0" name="Google Shape;1020;p42"/>
          <p:cNvGrpSpPr/>
          <p:nvPr/>
        </p:nvGrpSpPr>
        <p:grpSpPr>
          <a:xfrm>
            <a:off x="314325" y="232484"/>
            <a:ext cx="11563354" cy="6286625"/>
            <a:chOff x="314325" y="285751"/>
            <a:chExt cx="11563354" cy="6286625"/>
          </a:xfrm>
        </p:grpSpPr>
        <p:sp>
          <p:nvSpPr>
            <p:cNvPr id="1021" name="Google Shape;1021;p42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2. PJT 기능 및 구현 내용</a:t>
              </a: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22" name="Google Shape;1022;p42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23" name="Google Shape;1023;p42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24" name="Google Shape;1024;p42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25" name="Google Shape;1025;p42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26" name="Google Shape;1026;p42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7" name="Google Shape;1027;p42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8" name="Google Shape;1028;p42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9" name="Google Shape;1029;p42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030" name="Google Shape;1030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29358" y="345643"/>
            <a:ext cx="258041" cy="258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325" y="232475"/>
            <a:ext cx="11563349" cy="628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42"/>
          <p:cNvSpPr/>
          <p:nvPr/>
        </p:nvSpPr>
        <p:spPr>
          <a:xfrm>
            <a:off x="8830650" y="1355950"/>
            <a:ext cx="724500" cy="7059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42"/>
          <p:cNvSpPr/>
          <p:nvPr/>
        </p:nvSpPr>
        <p:spPr>
          <a:xfrm>
            <a:off x="9700050" y="2274125"/>
            <a:ext cx="1609500" cy="274500"/>
          </a:xfrm>
          <a:prstGeom prst="wedgeRoundRectCallout">
            <a:avLst>
              <a:gd name="adj1" fmla="val -61508"/>
              <a:gd name="adj2" fmla="val -161412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찜한 매물 관리 기능</a:t>
            </a:r>
            <a:endParaRPr sz="12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34" name="Google Shape;1034;p42"/>
          <p:cNvSpPr/>
          <p:nvPr/>
        </p:nvSpPr>
        <p:spPr>
          <a:xfrm>
            <a:off x="8830650" y="3344638"/>
            <a:ext cx="2203500" cy="433500"/>
          </a:xfrm>
          <a:prstGeom prst="wedgeRoundRectCallout">
            <a:avLst>
              <a:gd name="adj1" fmla="val -116577"/>
              <a:gd name="adj2" fmla="val 111560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신청서를 작성하고 저장하면</a:t>
            </a:r>
            <a:endParaRPr sz="12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해당하는 매물 알림 도착 </a:t>
            </a:r>
            <a:endParaRPr sz="12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35" name="Google Shape;1035;p42"/>
          <p:cNvSpPr/>
          <p:nvPr/>
        </p:nvSpPr>
        <p:spPr>
          <a:xfrm>
            <a:off x="485225" y="2819400"/>
            <a:ext cx="3168300" cy="1293300"/>
          </a:xfrm>
          <a:prstGeom prst="roundRect">
            <a:avLst>
              <a:gd name="adj" fmla="val 16667"/>
            </a:avLst>
          </a:prstGeom>
          <a:solidFill>
            <a:srgbClr val="E2FFF9">
              <a:alpha val="56290"/>
            </a:srgbClr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6" name="Google Shape;1036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037" y="2968900"/>
            <a:ext cx="2996675" cy="9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42"/>
          <p:cNvSpPr/>
          <p:nvPr/>
        </p:nvSpPr>
        <p:spPr>
          <a:xfrm>
            <a:off x="3781375" y="2911150"/>
            <a:ext cx="1699200" cy="433500"/>
          </a:xfrm>
          <a:prstGeom prst="wedgeRoundRectCallout">
            <a:avLst>
              <a:gd name="adj1" fmla="val -70658"/>
              <a:gd name="adj2" fmla="val 107970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회원정보변경시</a:t>
            </a:r>
            <a:endParaRPr sz="1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비밀번호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재입력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요청</a:t>
            </a:r>
            <a:endParaRPr sz="1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38" name="Google Shape;1038;p42"/>
          <p:cNvSpPr/>
          <p:nvPr/>
        </p:nvSpPr>
        <p:spPr>
          <a:xfrm>
            <a:off x="844600" y="4649000"/>
            <a:ext cx="2878500" cy="1416000"/>
          </a:xfrm>
          <a:prstGeom prst="roundRect">
            <a:avLst>
              <a:gd name="adj" fmla="val 16667"/>
            </a:avLst>
          </a:prstGeom>
          <a:solidFill>
            <a:srgbClr val="E2FFF9">
              <a:alpha val="56290"/>
            </a:srgbClr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9" name="Google Shape;1039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4676" y="4724013"/>
            <a:ext cx="2738361" cy="1293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0" name="Google Shape;1040;p42"/>
          <p:cNvCxnSpPr>
            <a:stCxn id="1035" idx="2"/>
          </p:cNvCxnSpPr>
          <p:nvPr/>
        </p:nvCxnSpPr>
        <p:spPr>
          <a:xfrm>
            <a:off x="2069375" y="4112700"/>
            <a:ext cx="268800" cy="7329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41" name="Google Shape;1041;p42"/>
          <p:cNvSpPr/>
          <p:nvPr/>
        </p:nvSpPr>
        <p:spPr>
          <a:xfrm>
            <a:off x="4089875" y="5506800"/>
            <a:ext cx="1699200" cy="433500"/>
          </a:xfrm>
          <a:prstGeom prst="wedgeRoundRectCallout">
            <a:avLst>
              <a:gd name="adj1" fmla="val -106505"/>
              <a:gd name="adj2" fmla="val 21321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가입한 이메일로</a:t>
            </a:r>
            <a:endParaRPr sz="12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임시 비밀번호 발송</a:t>
            </a:r>
            <a:endParaRPr sz="12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42" name="Google Shape;1042;p42"/>
          <p:cNvSpPr/>
          <p:nvPr/>
        </p:nvSpPr>
        <p:spPr>
          <a:xfrm>
            <a:off x="844600" y="1283800"/>
            <a:ext cx="870000" cy="4335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43" name="Google Shape;1043;p42"/>
          <p:cNvCxnSpPr>
            <a:endCxn id="1035" idx="0"/>
          </p:cNvCxnSpPr>
          <p:nvPr/>
        </p:nvCxnSpPr>
        <p:spPr>
          <a:xfrm>
            <a:off x="1428875" y="1717200"/>
            <a:ext cx="640500" cy="11022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43"/>
          <p:cNvSpPr/>
          <p:nvPr/>
        </p:nvSpPr>
        <p:spPr>
          <a:xfrm>
            <a:off x="711123" y="4151273"/>
            <a:ext cx="606425" cy="555890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049" name="Google Shape;1049;p43"/>
          <p:cNvGrpSpPr/>
          <p:nvPr/>
        </p:nvGrpSpPr>
        <p:grpSpPr>
          <a:xfrm>
            <a:off x="2990849" y="1231582"/>
            <a:ext cx="8334375" cy="4531043"/>
            <a:chOff x="314325" y="285751"/>
            <a:chExt cx="11563350" cy="6286499"/>
          </a:xfrm>
        </p:grpSpPr>
        <p:sp>
          <p:nvSpPr>
            <p:cNvPr id="1050" name="Google Shape;1050;p43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1" name="Google Shape;1051;p43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2" name="Google Shape;1052;p43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3" name="Google Shape;1053;p43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4" name="Google Shape;1054;p43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55" name="Google Shape;1055;p43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6" name="Google Shape;1056;p43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7" name="Google Shape;1057;p43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8" name="Google Shape;1058;p43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60" name="Google Shape;1060;p43"/>
          <p:cNvSpPr txBox="1"/>
          <p:nvPr/>
        </p:nvSpPr>
        <p:spPr>
          <a:xfrm>
            <a:off x="2990849" y="3018040"/>
            <a:ext cx="8176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3. </a:t>
            </a:r>
            <a:r>
              <a:rPr lang="en-US" sz="48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프로젝트</a:t>
            </a:r>
            <a:r>
              <a:rPr lang="en-US" sz="48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sz="48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구조와</a:t>
            </a:r>
            <a:r>
              <a:rPr lang="en-US" sz="48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sz="48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상세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1061" name="Google Shape;1061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2" name="Google Shape;1062;p43"/>
          <p:cNvGrpSpPr/>
          <p:nvPr/>
        </p:nvGrpSpPr>
        <p:grpSpPr>
          <a:xfrm>
            <a:off x="744274" y="1605502"/>
            <a:ext cx="609600" cy="608013"/>
            <a:chOff x="328" y="1074"/>
            <a:chExt cx="384" cy="383"/>
          </a:xfrm>
        </p:grpSpPr>
        <p:sp>
          <p:nvSpPr>
            <p:cNvPr id="1063" name="Google Shape;1063;p43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64" name="Google Shape;1064;p43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65" name="Google Shape;1065;p43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66" name="Google Shape;1066;p43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067" name="Google Shape;1067;p43"/>
          <p:cNvGrpSpPr/>
          <p:nvPr/>
        </p:nvGrpSpPr>
        <p:grpSpPr>
          <a:xfrm>
            <a:off x="720647" y="2808648"/>
            <a:ext cx="609600" cy="608013"/>
            <a:chOff x="328" y="1074"/>
            <a:chExt cx="384" cy="383"/>
          </a:xfrm>
        </p:grpSpPr>
        <p:sp>
          <p:nvSpPr>
            <p:cNvPr id="1068" name="Google Shape;1068;p43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69" name="Google Shape;1069;p43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70" name="Google Shape;1070;p43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71" name="Google Shape;1071;p43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072" name="Google Shape;1072;p43"/>
          <p:cNvSpPr/>
          <p:nvPr/>
        </p:nvSpPr>
        <p:spPr>
          <a:xfrm>
            <a:off x="195478" y="2293016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73" name="Google Shape;1073;p43"/>
          <p:cNvSpPr/>
          <p:nvPr/>
        </p:nvSpPr>
        <p:spPr>
          <a:xfrm>
            <a:off x="355322" y="3436021"/>
            <a:ext cx="1923247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074" name="Google Shape;1074;p43"/>
          <p:cNvGrpSpPr/>
          <p:nvPr/>
        </p:nvGrpSpPr>
        <p:grpSpPr>
          <a:xfrm>
            <a:off x="711123" y="5314004"/>
            <a:ext cx="609600" cy="608013"/>
            <a:chOff x="328" y="1074"/>
            <a:chExt cx="384" cy="383"/>
          </a:xfrm>
        </p:grpSpPr>
        <p:sp>
          <p:nvSpPr>
            <p:cNvPr id="1075" name="Google Shape;1075;p43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76" name="Google Shape;1076;p43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77" name="Google Shape;1077;p43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78" name="Google Shape;1078;p43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079" name="Google Shape;1079;p43"/>
          <p:cNvSpPr/>
          <p:nvPr/>
        </p:nvSpPr>
        <p:spPr>
          <a:xfrm>
            <a:off x="162327" y="4788041"/>
            <a:ext cx="211624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080" name="Google Shape;1080;p43"/>
          <p:cNvSpPr/>
          <p:nvPr/>
        </p:nvSpPr>
        <p:spPr>
          <a:xfrm>
            <a:off x="345799" y="5941377"/>
            <a:ext cx="1349406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081" name="Google Shape;1081;p43"/>
          <p:cNvGrpSpPr/>
          <p:nvPr/>
        </p:nvGrpSpPr>
        <p:grpSpPr>
          <a:xfrm>
            <a:off x="743452" y="417998"/>
            <a:ext cx="609600" cy="608013"/>
            <a:chOff x="328" y="1074"/>
            <a:chExt cx="384" cy="383"/>
          </a:xfrm>
        </p:grpSpPr>
        <p:sp>
          <p:nvSpPr>
            <p:cNvPr id="1082" name="Google Shape;1082;p43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83" name="Google Shape;1083;p43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84" name="Google Shape;1084;p43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85" name="Google Shape;1085;p43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086" name="Google Shape;1086;p43"/>
          <p:cNvSpPr/>
          <p:nvPr/>
        </p:nvSpPr>
        <p:spPr>
          <a:xfrm>
            <a:off x="195478" y="1020497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41" name="Google Shape;216;p15">
            <a:extLst>
              <a:ext uri="{FF2B5EF4-FFF2-40B4-BE49-F238E27FC236}">
                <a16:creationId xmlns:a16="http://schemas.microsoft.com/office/drawing/2014/main" id="{1ADC3B72-CDA7-419F-AC0C-0EC80D3138F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60757" y="4828260"/>
            <a:ext cx="583812" cy="58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22222E-6 L -0.76875 -0.057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438" y="-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0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" grpId="0" animBg="1"/>
      <p:bldP spid="106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1" name="Google Shape;1091;p44"/>
          <p:cNvGrpSpPr/>
          <p:nvPr/>
        </p:nvGrpSpPr>
        <p:grpSpPr>
          <a:xfrm>
            <a:off x="314325" y="232484"/>
            <a:ext cx="11563350" cy="6286499"/>
            <a:chOff x="314325" y="285751"/>
            <a:chExt cx="11563350" cy="6286499"/>
          </a:xfrm>
        </p:grpSpPr>
        <p:sp>
          <p:nvSpPr>
            <p:cNvPr id="1092" name="Google Shape;1092;p44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3.시스템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구조</a:t>
              </a:r>
              <a:endParaRPr sz="1800" b="1" i="1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93" name="Google Shape;1093;p44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800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3</a:t>
              </a:r>
              <a:endParaRPr sz="1800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94" name="Google Shape;1094;p44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95" name="Google Shape;1095;p44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96" name="Google Shape;1096;p44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97" name="Google Shape;1097;p44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8" name="Google Shape;1098;p44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9" name="Google Shape;1099;p44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0" name="Google Shape;1100;p44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02" name="Google Shape;1102;p44"/>
          <p:cNvSpPr txBox="1"/>
          <p:nvPr/>
        </p:nvSpPr>
        <p:spPr>
          <a:xfrm>
            <a:off x="656948" y="1000461"/>
            <a:ext cx="10804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0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Noto Sans Symbols"/>
              <a:buChar char="✔"/>
            </a:pPr>
            <a:r>
              <a:rPr lang="en-US" sz="31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프로젝트</a:t>
            </a:r>
            <a:r>
              <a:rPr lang="en-US" sz="31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sz="31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구조</a:t>
            </a:r>
            <a:endParaRPr sz="31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1103" name="Google Shape;110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0199" y="2525625"/>
            <a:ext cx="4787052" cy="313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Google Shape;110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96275" y="1343288"/>
            <a:ext cx="2413850" cy="19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7950" y="1680674"/>
            <a:ext cx="1175600" cy="4416026"/>
          </a:xfrm>
          <a:prstGeom prst="rect">
            <a:avLst/>
          </a:prstGeom>
          <a:noFill/>
          <a:ln w="19050" cap="flat" cmpd="sng">
            <a:solidFill>
              <a:srgbClr val="3F3F3F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889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06" name="Google Shape;1106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90174" y="2027000"/>
            <a:ext cx="1688200" cy="4136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58;p16">
            <a:extLst>
              <a:ext uri="{FF2B5EF4-FFF2-40B4-BE49-F238E27FC236}">
                <a16:creationId xmlns:a16="http://schemas.microsoft.com/office/drawing/2014/main" id="{90AAB7A9-EEAC-4182-A465-FF207B695C5A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529358" y="294254"/>
            <a:ext cx="258041" cy="25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1" name="Google Shape;1111;p45"/>
          <p:cNvGrpSpPr/>
          <p:nvPr/>
        </p:nvGrpSpPr>
        <p:grpSpPr>
          <a:xfrm>
            <a:off x="314325" y="232484"/>
            <a:ext cx="11563350" cy="6286499"/>
            <a:chOff x="314325" y="285751"/>
            <a:chExt cx="11563350" cy="6286499"/>
          </a:xfrm>
        </p:grpSpPr>
        <p:sp>
          <p:nvSpPr>
            <p:cNvPr id="1112" name="Google Shape;1112;p45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3.상세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사용</a:t>
              </a: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기술</a:t>
              </a:r>
              <a:endParaRPr sz="1800" b="1" i="1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13" name="Google Shape;1113;p45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80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3</a:t>
              </a:r>
              <a:endParaRPr sz="180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14" name="Google Shape;1114;p45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15" name="Google Shape;1115;p45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16" name="Google Shape;1116;p45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117" name="Google Shape;1117;p45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18" name="Google Shape;1118;p45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19" name="Google Shape;1119;p45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0" name="Google Shape;1120;p45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22" name="Google Shape;1122;p45"/>
          <p:cNvSpPr txBox="1"/>
          <p:nvPr/>
        </p:nvSpPr>
        <p:spPr>
          <a:xfrm>
            <a:off x="656948" y="1000461"/>
            <a:ext cx="10804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0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Noto Sans Symbols"/>
              <a:buChar char="✔"/>
            </a:pPr>
            <a:r>
              <a:rPr lang="en-US" sz="31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상세</a:t>
            </a:r>
            <a:r>
              <a:rPr lang="en-US" sz="31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sz="31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사용</a:t>
            </a:r>
            <a:endParaRPr sz="31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1123" name="Google Shape;112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078" y="2258200"/>
            <a:ext cx="5430800" cy="32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9400" y="3215387"/>
            <a:ext cx="650660" cy="5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9400" y="2482178"/>
            <a:ext cx="650650" cy="563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80853" y="3920950"/>
            <a:ext cx="547739" cy="5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45"/>
          <p:cNvSpPr txBox="1"/>
          <p:nvPr/>
        </p:nvSpPr>
        <p:spPr>
          <a:xfrm>
            <a:off x="7407075" y="3171925"/>
            <a:ext cx="3717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MyBatis, JPA, Swagger, Mail, Security, OAuth, Jsoup, Mapstruct, Pagehelper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8" name="Google Shape;1128;p45"/>
          <p:cNvSpPr txBox="1"/>
          <p:nvPr/>
        </p:nvSpPr>
        <p:spPr>
          <a:xfrm>
            <a:off x="7488250" y="2456325"/>
            <a:ext cx="3717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Vuex, Axios, Chartjs, KakaoMap, Vuetify, vee-validate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Google Shape;258;p16">
            <a:extLst>
              <a:ext uri="{FF2B5EF4-FFF2-40B4-BE49-F238E27FC236}">
                <a16:creationId xmlns:a16="http://schemas.microsoft.com/office/drawing/2014/main" id="{1471F437-13D7-4950-B030-734F997EAC76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529358" y="294254"/>
            <a:ext cx="258041" cy="25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46"/>
          <p:cNvSpPr/>
          <p:nvPr/>
        </p:nvSpPr>
        <p:spPr>
          <a:xfrm>
            <a:off x="674396" y="5394967"/>
            <a:ext cx="606425" cy="555890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134" name="Google Shape;1134;p46"/>
          <p:cNvGrpSpPr/>
          <p:nvPr/>
        </p:nvGrpSpPr>
        <p:grpSpPr>
          <a:xfrm>
            <a:off x="2990849" y="1231582"/>
            <a:ext cx="8334375" cy="4531043"/>
            <a:chOff x="314325" y="285751"/>
            <a:chExt cx="11563350" cy="6286499"/>
          </a:xfrm>
        </p:grpSpPr>
        <p:sp>
          <p:nvSpPr>
            <p:cNvPr id="1135" name="Google Shape;1135;p46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6" name="Google Shape;1136;p46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7" name="Google Shape;1137;p46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8" name="Google Shape;1138;p46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9" name="Google Shape;1139;p46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140" name="Google Shape;1140;p46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1" name="Google Shape;1141;p46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2" name="Google Shape;1142;p46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3" name="Google Shape;1143;p46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45" name="Google Shape;1145;p46"/>
          <p:cNvSpPr txBox="1"/>
          <p:nvPr/>
        </p:nvSpPr>
        <p:spPr>
          <a:xfrm>
            <a:off x="2990849" y="3018040"/>
            <a:ext cx="817631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4. </a:t>
            </a:r>
            <a:r>
              <a:rPr lang="en-US" sz="48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웹사이트</a:t>
            </a:r>
            <a:r>
              <a:rPr lang="en-US" sz="48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sz="48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시연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1146" name="Google Shape;1146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7" name="Google Shape;1147;p46"/>
          <p:cNvGrpSpPr/>
          <p:nvPr/>
        </p:nvGrpSpPr>
        <p:grpSpPr>
          <a:xfrm>
            <a:off x="744274" y="1605502"/>
            <a:ext cx="609600" cy="608013"/>
            <a:chOff x="328" y="1074"/>
            <a:chExt cx="384" cy="383"/>
          </a:xfrm>
        </p:grpSpPr>
        <p:sp>
          <p:nvSpPr>
            <p:cNvPr id="1148" name="Google Shape;1148;p46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49" name="Google Shape;1149;p46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50" name="Google Shape;1150;p46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51" name="Google Shape;1151;p46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152" name="Google Shape;1152;p46"/>
          <p:cNvGrpSpPr/>
          <p:nvPr/>
        </p:nvGrpSpPr>
        <p:grpSpPr>
          <a:xfrm>
            <a:off x="720647" y="2808648"/>
            <a:ext cx="609600" cy="608013"/>
            <a:chOff x="328" y="1074"/>
            <a:chExt cx="384" cy="383"/>
          </a:xfrm>
        </p:grpSpPr>
        <p:sp>
          <p:nvSpPr>
            <p:cNvPr id="1153" name="Google Shape;1153;p46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54" name="Google Shape;1154;p46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55" name="Google Shape;1155;p46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56" name="Google Shape;1156;p46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157" name="Google Shape;1157;p46"/>
          <p:cNvSpPr/>
          <p:nvPr/>
        </p:nvSpPr>
        <p:spPr>
          <a:xfrm>
            <a:off x="195478" y="2293016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158" name="Google Shape;1158;p46"/>
          <p:cNvSpPr/>
          <p:nvPr/>
        </p:nvSpPr>
        <p:spPr>
          <a:xfrm>
            <a:off x="355322" y="3436021"/>
            <a:ext cx="1923247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159" name="Google Shape;1159;p46"/>
          <p:cNvGrpSpPr/>
          <p:nvPr/>
        </p:nvGrpSpPr>
        <p:grpSpPr>
          <a:xfrm>
            <a:off x="711123" y="4100527"/>
            <a:ext cx="609600" cy="608013"/>
            <a:chOff x="328" y="1074"/>
            <a:chExt cx="384" cy="383"/>
          </a:xfrm>
        </p:grpSpPr>
        <p:sp>
          <p:nvSpPr>
            <p:cNvPr id="1160" name="Google Shape;1160;p46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61" name="Google Shape;1161;p46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62" name="Google Shape;1162;p46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63" name="Google Shape;1163;p46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164" name="Google Shape;1164;p46"/>
          <p:cNvSpPr/>
          <p:nvPr/>
        </p:nvSpPr>
        <p:spPr>
          <a:xfrm>
            <a:off x="162327" y="4788041"/>
            <a:ext cx="211624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165" name="Google Shape;1165;p46"/>
          <p:cNvSpPr/>
          <p:nvPr/>
        </p:nvSpPr>
        <p:spPr>
          <a:xfrm>
            <a:off x="345799" y="5941377"/>
            <a:ext cx="1349406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166" name="Google Shape;1166;p46"/>
          <p:cNvGrpSpPr/>
          <p:nvPr/>
        </p:nvGrpSpPr>
        <p:grpSpPr>
          <a:xfrm>
            <a:off x="743452" y="417998"/>
            <a:ext cx="609600" cy="608013"/>
            <a:chOff x="328" y="1074"/>
            <a:chExt cx="384" cy="383"/>
          </a:xfrm>
        </p:grpSpPr>
        <p:sp>
          <p:nvSpPr>
            <p:cNvPr id="1167" name="Google Shape;1167;p46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68" name="Google Shape;1168;p46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69" name="Google Shape;1169;p46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70" name="Google Shape;1170;p46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171" name="Google Shape;1171;p46"/>
          <p:cNvSpPr/>
          <p:nvPr/>
        </p:nvSpPr>
        <p:spPr>
          <a:xfrm>
            <a:off x="195478" y="1020497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41" name="Google Shape;216;p15">
            <a:extLst>
              <a:ext uri="{FF2B5EF4-FFF2-40B4-BE49-F238E27FC236}">
                <a16:creationId xmlns:a16="http://schemas.microsoft.com/office/drawing/2014/main" id="{68F067FD-D218-4A73-BD8F-CD9F673851E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60757" y="4828260"/>
            <a:ext cx="583812" cy="58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22222E-6 L -0.76875 0.1175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438" y="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1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" grpId="0" animBg="1"/>
      <p:bldP spid="114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134;p46">
            <a:extLst>
              <a:ext uri="{FF2B5EF4-FFF2-40B4-BE49-F238E27FC236}">
                <a16:creationId xmlns:a16="http://schemas.microsoft.com/office/drawing/2014/main" id="{8D59BD8F-91D7-403B-B997-3E53717CAB95}"/>
              </a:ext>
            </a:extLst>
          </p:cNvPr>
          <p:cNvGrpSpPr/>
          <p:nvPr/>
        </p:nvGrpSpPr>
        <p:grpSpPr>
          <a:xfrm>
            <a:off x="2990849" y="1231582"/>
            <a:ext cx="8334375" cy="4531043"/>
            <a:chOff x="314325" y="285751"/>
            <a:chExt cx="11563350" cy="6286499"/>
          </a:xfrm>
        </p:grpSpPr>
        <p:sp>
          <p:nvSpPr>
            <p:cNvPr id="17" name="Google Shape;1135;p46">
              <a:extLst>
                <a:ext uri="{FF2B5EF4-FFF2-40B4-BE49-F238E27FC236}">
                  <a16:creationId xmlns:a16="http://schemas.microsoft.com/office/drawing/2014/main" id="{FF3E657A-8CB4-4598-A297-EEC65486A3B0}"/>
                </a:ext>
              </a:extLst>
            </p:cNvPr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" name="Google Shape;1136;p46">
              <a:extLst>
                <a:ext uri="{FF2B5EF4-FFF2-40B4-BE49-F238E27FC236}">
                  <a16:creationId xmlns:a16="http://schemas.microsoft.com/office/drawing/2014/main" id="{C3720296-1593-4C77-B64C-4AF478CBF8A5}"/>
                </a:ext>
              </a:extLst>
            </p:cNvPr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" name="Google Shape;1137;p46">
              <a:extLst>
                <a:ext uri="{FF2B5EF4-FFF2-40B4-BE49-F238E27FC236}">
                  <a16:creationId xmlns:a16="http://schemas.microsoft.com/office/drawing/2014/main" id="{B48A38FB-81D6-46F9-A463-B4FDB0F1086F}"/>
                </a:ext>
              </a:extLst>
            </p:cNvPr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" name="Google Shape;1138;p46">
              <a:extLst>
                <a:ext uri="{FF2B5EF4-FFF2-40B4-BE49-F238E27FC236}">
                  <a16:creationId xmlns:a16="http://schemas.microsoft.com/office/drawing/2014/main" id="{F00F4E73-EDB1-4377-B187-26CB9ED2614D}"/>
                </a:ext>
              </a:extLst>
            </p:cNvPr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" name="Google Shape;1139;p46">
              <a:extLst>
                <a:ext uri="{FF2B5EF4-FFF2-40B4-BE49-F238E27FC236}">
                  <a16:creationId xmlns:a16="http://schemas.microsoft.com/office/drawing/2014/main" id="{D4C8CF9C-98DB-4E6C-8378-97B743192C77}"/>
                </a:ext>
              </a:extLst>
            </p:cNvPr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2" name="Google Shape;1140;p46">
              <a:extLst>
                <a:ext uri="{FF2B5EF4-FFF2-40B4-BE49-F238E27FC236}">
                  <a16:creationId xmlns:a16="http://schemas.microsoft.com/office/drawing/2014/main" id="{747CE8DD-AA88-4A7D-9568-86C0AE746AF1}"/>
                </a:ext>
              </a:extLst>
            </p:cNvPr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" name="Google Shape;1141;p46">
              <a:extLst>
                <a:ext uri="{FF2B5EF4-FFF2-40B4-BE49-F238E27FC236}">
                  <a16:creationId xmlns:a16="http://schemas.microsoft.com/office/drawing/2014/main" id="{7427BEDB-A621-4A15-B480-F3989CC5AD10}"/>
                </a:ext>
              </a:extLst>
            </p:cNvPr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" name="Google Shape;1142;p46">
              <a:extLst>
                <a:ext uri="{FF2B5EF4-FFF2-40B4-BE49-F238E27FC236}">
                  <a16:creationId xmlns:a16="http://schemas.microsoft.com/office/drawing/2014/main" id="{7B4AAACC-4868-4D90-BBD8-8BABD5AAFB8F}"/>
                </a:ext>
              </a:extLst>
            </p:cNvPr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" name="Google Shape;1143;p46">
              <a:extLst>
                <a:ext uri="{FF2B5EF4-FFF2-40B4-BE49-F238E27FC236}">
                  <a16:creationId xmlns:a16="http://schemas.microsoft.com/office/drawing/2014/main" id="{25657B63-544B-4286-A136-20471A802DE0}"/>
                </a:ext>
              </a:extLst>
            </p:cNvPr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6" name="Google Shape;1145;p46">
            <a:extLst>
              <a:ext uri="{FF2B5EF4-FFF2-40B4-BE49-F238E27FC236}">
                <a16:creationId xmlns:a16="http://schemas.microsoft.com/office/drawing/2014/main" id="{B7F523CC-91FE-484D-9F5B-8CDF022DC298}"/>
              </a:ext>
            </a:extLst>
          </p:cNvPr>
          <p:cNvSpPr txBox="1"/>
          <p:nvPr/>
        </p:nvSpPr>
        <p:spPr>
          <a:xfrm>
            <a:off x="2990849" y="3018040"/>
            <a:ext cx="817631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Thank You!!</a:t>
            </a:r>
            <a:endParaRPr sz="4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27" name="Google Shape;1146;p46">
            <a:extLst>
              <a:ext uri="{FF2B5EF4-FFF2-40B4-BE49-F238E27FC236}">
                <a16:creationId xmlns:a16="http://schemas.microsoft.com/office/drawing/2014/main" id="{4CB7B0A1-148A-4DAA-87F2-C8186E3336D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oogle Shape;1147;p46">
            <a:extLst>
              <a:ext uri="{FF2B5EF4-FFF2-40B4-BE49-F238E27FC236}">
                <a16:creationId xmlns:a16="http://schemas.microsoft.com/office/drawing/2014/main" id="{86A0A83A-EBCB-4490-9EA0-7D02F8FEC289}"/>
              </a:ext>
            </a:extLst>
          </p:cNvPr>
          <p:cNvGrpSpPr/>
          <p:nvPr/>
        </p:nvGrpSpPr>
        <p:grpSpPr>
          <a:xfrm>
            <a:off x="744274" y="1605502"/>
            <a:ext cx="609600" cy="608013"/>
            <a:chOff x="328" y="1074"/>
            <a:chExt cx="384" cy="383"/>
          </a:xfrm>
        </p:grpSpPr>
        <p:sp>
          <p:nvSpPr>
            <p:cNvPr id="29" name="Google Shape;1148;p46">
              <a:extLst>
                <a:ext uri="{FF2B5EF4-FFF2-40B4-BE49-F238E27FC236}">
                  <a16:creationId xmlns:a16="http://schemas.microsoft.com/office/drawing/2014/main" id="{B6CE402A-9DA8-4D64-B06D-E99D882A9D12}"/>
                </a:ext>
              </a:extLst>
            </p:cNvPr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0" name="Google Shape;1149;p46">
              <a:extLst>
                <a:ext uri="{FF2B5EF4-FFF2-40B4-BE49-F238E27FC236}">
                  <a16:creationId xmlns:a16="http://schemas.microsoft.com/office/drawing/2014/main" id="{C2667652-82CA-46BE-9AD7-8736E8E8DB46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1" name="Google Shape;1150;p46">
              <a:extLst>
                <a:ext uri="{FF2B5EF4-FFF2-40B4-BE49-F238E27FC236}">
                  <a16:creationId xmlns:a16="http://schemas.microsoft.com/office/drawing/2014/main" id="{EAB379E6-5BBF-4973-A57B-5B8B83BB2779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2" name="Google Shape;1151;p46">
              <a:extLst>
                <a:ext uri="{FF2B5EF4-FFF2-40B4-BE49-F238E27FC236}">
                  <a16:creationId xmlns:a16="http://schemas.microsoft.com/office/drawing/2014/main" id="{F319860D-705E-4C58-B565-BE50CDFBF9A0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33" name="Google Shape;1152;p46">
            <a:extLst>
              <a:ext uri="{FF2B5EF4-FFF2-40B4-BE49-F238E27FC236}">
                <a16:creationId xmlns:a16="http://schemas.microsoft.com/office/drawing/2014/main" id="{D95157DC-25C7-4420-8F50-74038DE3B94C}"/>
              </a:ext>
            </a:extLst>
          </p:cNvPr>
          <p:cNvGrpSpPr/>
          <p:nvPr/>
        </p:nvGrpSpPr>
        <p:grpSpPr>
          <a:xfrm>
            <a:off x="720647" y="2808648"/>
            <a:ext cx="609600" cy="608013"/>
            <a:chOff x="328" y="1074"/>
            <a:chExt cx="384" cy="383"/>
          </a:xfrm>
        </p:grpSpPr>
        <p:sp>
          <p:nvSpPr>
            <p:cNvPr id="34" name="Google Shape;1153;p46">
              <a:extLst>
                <a:ext uri="{FF2B5EF4-FFF2-40B4-BE49-F238E27FC236}">
                  <a16:creationId xmlns:a16="http://schemas.microsoft.com/office/drawing/2014/main" id="{7345C49A-E7EC-4CDB-8852-4AB80D905D81}"/>
                </a:ext>
              </a:extLst>
            </p:cNvPr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5" name="Google Shape;1154;p46">
              <a:extLst>
                <a:ext uri="{FF2B5EF4-FFF2-40B4-BE49-F238E27FC236}">
                  <a16:creationId xmlns:a16="http://schemas.microsoft.com/office/drawing/2014/main" id="{C3928903-2578-4CB6-AF7A-CC9445A43163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6" name="Google Shape;1155;p46">
              <a:extLst>
                <a:ext uri="{FF2B5EF4-FFF2-40B4-BE49-F238E27FC236}">
                  <a16:creationId xmlns:a16="http://schemas.microsoft.com/office/drawing/2014/main" id="{8035D344-44F2-4B10-84EB-FB38BA3B1CAB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7" name="Google Shape;1156;p46">
              <a:extLst>
                <a:ext uri="{FF2B5EF4-FFF2-40B4-BE49-F238E27FC236}">
                  <a16:creationId xmlns:a16="http://schemas.microsoft.com/office/drawing/2014/main" id="{68A8428E-6802-4F72-82FF-5FF0EDAA7044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38" name="Google Shape;1157;p46">
            <a:extLst>
              <a:ext uri="{FF2B5EF4-FFF2-40B4-BE49-F238E27FC236}">
                <a16:creationId xmlns:a16="http://schemas.microsoft.com/office/drawing/2014/main" id="{A6C19F3D-4C09-46FD-998B-06F6AB44682D}"/>
              </a:ext>
            </a:extLst>
          </p:cNvPr>
          <p:cNvSpPr/>
          <p:nvPr/>
        </p:nvSpPr>
        <p:spPr>
          <a:xfrm>
            <a:off x="195478" y="2293016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9" name="Google Shape;1158;p46">
            <a:extLst>
              <a:ext uri="{FF2B5EF4-FFF2-40B4-BE49-F238E27FC236}">
                <a16:creationId xmlns:a16="http://schemas.microsoft.com/office/drawing/2014/main" id="{94197C5C-2EF5-40B4-9E33-AAA9A986CCF4}"/>
              </a:ext>
            </a:extLst>
          </p:cNvPr>
          <p:cNvSpPr/>
          <p:nvPr/>
        </p:nvSpPr>
        <p:spPr>
          <a:xfrm>
            <a:off x="355322" y="3436021"/>
            <a:ext cx="1923247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40" name="Google Shape;1159;p46">
            <a:extLst>
              <a:ext uri="{FF2B5EF4-FFF2-40B4-BE49-F238E27FC236}">
                <a16:creationId xmlns:a16="http://schemas.microsoft.com/office/drawing/2014/main" id="{2BF827A4-231F-45D1-A13B-0C2F274AA4DD}"/>
              </a:ext>
            </a:extLst>
          </p:cNvPr>
          <p:cNvGrpSpPr/>
          <p:nvPr/>
        </p:nvGrpSpPr>
        <p:grpSpPr>
          <a:xfrm>
            <a:off x="711123" y="4100527"/>
            <a:ext cx="609600" cy="608013"/>
            <a:chOff x="328" y="1074"/>
            <a:chExt cx="384" cy="383"/>
          </a:xfrm>
        </p:grpSpPr>
        <p:sp>
          <p:nvSpPr>
            <p:cNvPr id="41" name="Google Shape;1160;p46">
              <a:extLst>
                <a:ext uri="{FF2B5EF4-FFF2-40B4-BE49-F238E27FC236}">
                  <a16:creationId xmlns:a16="http://schemas.microsoft.com/office/drawing/2014/main" id="{5FDC7F38-1E4E-4A3F-BB6C-5F2FEB853735}"/>
                </a:ext>
              </a:extLst>
            </p:cNvPr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2" name="Google Shape;1161;p46">
              <a:extLst>
                <a:ext uri="{FF2B5EF4-FFF2-40B4-BE49-F238E27FC236}">
                  <a16:creationId xmlns:a16="http://schemas.microsoft.com/office/drawing/2014/main" id="{4A918BC9-E0A9-4A61-93D4-0C72A92147BE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3" name="Google Shape;1162;p46">
              <a:extLst>
                <a:ext uri="{FF2B5EF4-FFF2-40B4-BE49-F238E27FC236}">
                  <a16:creationId xmlns:a16="http://schemas.microsoft.com/office/drawing/2014/main" id="{57AC4FC6-C1BC-4D1A-A935-4C906C9B1178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4" name="Google Shape;1163;p46">
              <a:extLst>
                <a:ext uri="{FF2B5EF4-FFF2-40B4-BE49-F238E27FC236}">
                  <a16:creationId xmlns:a16="http://schemas.microsoft.com/office/drawing/2014/main" id="{9FA7D023-7625-441D-A891-803441141941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45" name="Google Shape;1164;p46">
            <a:extLst>
              <a:ext uri="{FF2B5EF4-FFF2-40B4-BE49-F238E27FC236}">
                <a16:creationId xmlns:a16="http://schemas.microsoft.com/office/drawing/2014/main" id="{F21CEBD8-7826-4CB6-B3FD-43CB1A420083}"/>
              </a:ext>
            </a:extLst>
          </p:cNvPr>
          <p:cNvSpPr/>
          <p:nvPr/>
        </p:nvSpPr>
        <p:spPr>
          <a:xfrm>
            <a:off x="162327" y="4788041"/>
            <a:ext cx="211624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46" name="Google Shape;1165;p46">
            <a:extLst>
              <a:ext uri="{FF2B5EF4-FFF2-40B4-BE49-F238E27FC236}">
                <a16:creationId xmlns:a16="http://schemas.microsoft.com/office/drawing/2014/main" id="{22EE48EF-4D85-42AE-AD06-EF9D49318046}"/>
              </a:ext>
            </a:extLst>
          </p:cNvPr>
          <p:cNvSpPr/>
          <p:nvPr/>
        </p:nvSpPr>
        <p:spPr>
          <a:xfrm>
            <a:off x="345799" y="5941377"/>
            <a:ext cx="1349406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47" name="Google Shape;1166;p46">
            <a:extLst>
              <a:ext uri="{FF2B5EF4-FFF2-40B4-BE49-F238E27FC236}">
                <a16:creationId xmlns:a16="http://schemas.microsoft.com/office/drawing/2014/main" id="{FE772589-817C-4CC4-81BF-85946D7EA8C9}"/>
              </a:ext>
            </a:extLst>
          </p:cNvPr>
          <p:cNvGrpSpPr/>
          <p:nvPr/>
        </p:nvGrpSpPr>
        <p:grpSpPr>
          <a:xfrm>
            <a:off x="743452" y="417998"/>
            <a:ext cx="609600" cy="608013"/>
            <a:chOff x="328" y="1074"/>
            <a:chExt cx="384" cy="383"/>
          </a:xfrm>
        </p:grpSpPr>
        <p:sp>
          <p:nvSpPr>
            <p:cNvPr id="48" name="Google Shape;1167;p46">
              <a:extLst>
                <a:ext uri="{FF2B5EF4-FFF2-40B4-BE49-F238E27FC236}">
                  <a16:creationId xmlns:a16="http://schemas.microsoft.com/office/drawing/2014/main" id="{35F5559C-DF7D-4F7F-8815-83605BD5E42E}"/>
                </a:ext>
              </a:extLst>
            </p:cNvPr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9" name="Google Shape;1168;p46">
              <a:extLst>
                <a:ext uri="{FF2B5EF4-FFF2-40B4-BE49-F238E27FC236}">
                  <a16:creationId xmlns:a16="http://schemas.microsoft.com/office/drawing/2014/main" id="{424A4BDE-1811-48F5-B743-0FD72EA4A2F4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0" name="Google Shape;1169;p46">
              <a:extLst>
                <a:ext uri="{FF2B5EF4-FFF2-40B4-BE49-F238E27FC236}">
                  <a16:creationId xmlns:a16="http://schemas.microsoft.com/office/drawing/2014/main" id="{92B5F2EE-0A8C-44B1-B5C3-D949870DB3FD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1" name="Google Shape;1170;p46">
              <a:extLst>
                <a:ext uri="{FF2B5EF4-FFF2-40B4-BE49-F238E27FC236}">
                  <a16:creationId xmlns:a16="http://schemas.microsoft.com/office/drawing/2014/main" id="{E59335AD-E14C-49E5-B14C-BA4ABBA34A50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52" name="Google Shape;1171;p46">
            <a:extLst>
              <a:ext uri="{FF2B5EF4-FFF2-40B4-BE49-F238E27FC236}">
                <a16:creationId xmlns:a16="http://schemas.microsoft.com/office/drawing/2014/main" id="{D931A884-4510-4AB1-908E-85379B6EC086}"/>
              </a:ext>
            </a:extLst>
          </p:cNvPr>
          <p:cNvSpPr/>
          <p:nvPr/>
        </p:nvSpPr>
        <p:spPr>
          <a:xfrm>
            <a:off x="195478" y="1020497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53" name="Google Shape;1074;p43">
            <a:extLst>
              <a:ext uri="{FF2B5EF4-FFF2-40B4-BE49-F238E27FC236}">
                <a16:creationId xmlns:a16="http://schemas.microsoft.com/office/drawing/2014/main" id="{B80C2119-E436-45CF-B07B-6C95BC24A71D}"/>
              </a:ext>
            </a:extLst>
          </p:cNvPr>
          <p:cNvGrpSpPr/>
          <p:nvPr/>
        </p:nvGrpSpPr>
        <p:grpSpPr>
          <a:xfrm>
            <a:off x="711123" y="5314004"/>
            <a:ext cx="609600" cy="608013"/>
            <a:chOff x="328" y="1074"/>
            <a:chExt cx="384" cy="383"/>
          </a:xfrm>
        </p:grpSpPr>
        <p:sp>
          <p:nvSpPr>
            <p:cNvPr id="54" name="Google Shape;1075;p43">
              <a:extLst>
                <a:ext uri="{FF2B5EF4-FFF2-40B4-BE49-F238E27FC236}">
                  <a16:creationId xmlns:a16="http://schemas.microsoft.com/office/drawing/2014/main" id="{C7E57B30-63EA-4865-A570-84026B512CFE}"/>
                </a:ext>
              </a:extLst>
            </p:cNvPr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5" name="Google Shape;1076;p43">
              <a:extLst>
                <a:ext uri="{FF2B5EF4-FFF2-40B4-BE49-F238E27FC236}">
                  <a16:creationId xmlns:a16="http://schemas.microsoft.com/office/drawing/2014/main" id="{3E0018E7-F230-4D71-8614-96D1E117E02B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6" name="Google Shape;1077;p43">
              <a:extLst>
                <a:ext uri="{FF2B5EF4-FFF2-40B4-BE49-F238E27FC236}">
                  <a16:creationId xmlns:a16="http://schemas.microsoft.com/office/drawing/2014/main" id="{E815584F-5954-4A07-95FB-5272E4A82A0B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7" name="Google Shape;1078;p43">
              <a:extLst>
                <a:ext uri="{FF2B5EF4-FFF2-40B4-BE49-F238E27FC236}">
                  <a16:creationId xmlns:a16="http://schemas.microsoft.com/office/drawing/2014/main" id="{CC03C014-3E05-4DBA-BBA8-2E209274370A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176" name="Google Shape;1176;p47"/>
          <p:cNvGrpSpPr/>
          <p:nvPr/>
        </p:nvGrpSpPr>
        <p:grpSpPr>
          <a:xfrm>
            <a:off x="314325" y="267995"/>
            <a:ext cx="11563350" cy="6286499"/>
            <a:chOff x="314325" y="285751"/>
            <a:chExt cx="11563350" cy="6286499"/>
          </a:xfrm>
        </p:grpSpPr>
        <p:sp>
          <p:nvSpPr>
            <p:cNvPr id="1177" name="Google Shape;1177;p47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4.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웹사이트</a:t>
              </a: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시연</a:t>
              </a:r>
              <a:endParaRPr sz="1800" b="1" i="1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78" name="Google Shape;1178;p47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4</a:t>
              </a:r>
              <a:endParaRPr sz="180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79" name="Google Shape;1179;p47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80" name="Google Shape;1180;p47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81" name="Google Shape;1181;p47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182" name="Google Shape;1182;p47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83" name="Google Shape;1183;p47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84" name="Google Shape;1184;p47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85" name="Google Shape;1185;p47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186" name="Google Shape;1186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29358" y="345643"/>
            <a:ext cx="258041" cy="258041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Google Shape;1187;p47"/>
          <p:cNvSpPr txBox="1"/>
          <p:nvPr/>
        </p:nvSpPr>
        <p:spPr>
          <a:xfrm>
            <a:off x="656948" y="1000461"/>
            <a:ext cx="10804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0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Noto Sans Symbols"/>
              <a:buChar char="✔"/>
            </a:pPr>
            <a:r>
              <a:rPr lang="en-US" sz="31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시연 동영상</a:t>
            </a:r>
            <a:endParaRPr sz="13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15" name="Google Shape;216;p15">
            <a:extLst>
              <a:ext uri="{FF2B5EF4-FFF2-40B4-BE49-F238E27FC236}">
                <a16:creationId xmlns:a16="http://schemas.microsoft.com/office/drawing/2014/main" id="{B5E083AC-CAB4-460F-BAD4-8F970415EA1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60757" y="4828260"/>
            <a:ext cx="583812" cy="58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22222E-6 L 0.10131 -0.653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65" y="-3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1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"/>
          <p:cNvSpPr/>
          <p:nvPr/>
        </p:nvSpPr>
        <p:spPr>
          <a:xfrm>
            <a:off x="710520" y="447084"/>
            <a:ext cx="606425" cy="555890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206" name="Google Shape;206;p15"/>
          <p:cNvGrpSpPr/>
          <p:nvPr/>
        </p:nvGrpSpPr>
        <p:grpSpPr>
          <a:xfrm>
            <a:off x="2990849" y="1231582"/>
            <a:ext cx="8334375" cy="4531043"/>
            <a:chOff x="314325" y="285751"/>
            <a:chExt cx="11563350" cy="6286499"/>
          </a:xfrm>
        </p:grpSpPr>
        <p:sp>
          <p:nvSpPr>
            <p:cNvPr id="207" name="Google Shape;207;p15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p15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p15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0" name="Google Shape;210;p15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12" name="Google Shape;212;p15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3" name="Google Shape;213;p15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4" name="Google Shape;214;p15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5" name="Google Shape;215;p15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216" name="Google Shape;21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0757" y="4828260"/>
            <a:ext cx="583812" cy="583812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5"/>
          <p:cNvSpPr txBox="1"/>
          <p:nvPr/>
        </p:nvSpPr>
        <p:spPr>
          <a:xfrm>
            <a:off x="5710311" y="3099796"/>
            <a:ext cx="312868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0. </a:t>
            </a:r>
            <a:r>
              <a:rPr lang="en-US" sz="48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집,구해</a:t>
            </a:r>
            <a:r>
              <a:rPr lang="en-US" sz="48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?</a:t>
            </a:r>
            <a:endParaRPr sz="4800" i="1" dirty="0">
              <a:solidFill>
                <a:schemeClr val="dk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218" name="Google Shape;218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" name="Google Shape;219;p15"/>
          <p:cNvGrpSpPr/>
          <p:nvPr/>
        </p:nvGrpSpPr>
        <p:grpSpPr>
          <a:xfrm>
            <a:off x="744274" y="1605502"/>
            <a:ext cx="609600" cy="608013"/>
            <a:chOff x="328" y="1074"/>
            <a:chExt cx="384" cy="383"/>
          </a:xfrm>
        </p:grpSpPr>
        <p:sp>
          <p:nvSpPr>
            <p:cNvPr id="220" name="Google Shape;220;p15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21" name="Google Shape;221;p15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224" name="Google Shape;224;p15"/>
          <p:cNvGrpSpPr/>
          <p:nvPr/>
        </p:nvGrpSpPr>
        <p:grpSpPr>
          <a:xfrm>
            <a:off x="720647" y="2808648"/>
            <a:ext cx="609600" cy="608013"/>
            <a:chOff x="328" y="1074"/>
            <a:chExt cx="384" cy="383"/>
          </a:xfrm>
        </p:grpSpPr>
        <p:sp>
          <p:nvSpPr>
            <p:cNvPr id="225" name="Google Shape;225;p15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229" name="Google Shape;229;p15"/>
          <p:cNvSpPr/>
          <p:nvPr/>
        </p:nvSpPr>
        <p:spPr>
          <a:xfrm>
            <a:off x="195478" y="1020497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30" name="Google Shape;230;p15"/>
          <p:cNvSpPr/>
          <p:nvPr/>
        </p:nvSpPr>
        <p:spPr>
          <a:xfrm>
            <a:off x="195478" y="2293016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31" name="Google Shape;231;p15"/>
          <p:cNvSpPr/>
          <p:nvPr/>
        </p:nvSpPr>
        <p:spPr>
          <a:xfrm>
            <a:off x="355322" y="3436021"/>
            <a:ext cx="1923247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232" name="Google Shape;232;p15"/>
          <p:cNvGrpSpPr/>
          <p:nvPr/>
        </p:nvGrpSpPr>
        <p:grpSpPr>
          <a:xfrm>
            <a:off x="711123" y="4100527"/>
            <a:ext cx="609600" cy="608013"/>
            <a:chOff x="328" y="1074"/>
            <a:chExt cx="384" cy="383"/>
          </a:xfrm>
        </p:grpSpPr>
        <p:sp>
          <p:nvSpPr>
            <p:cNvPr id="233" name="Google Shape;233;p15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34" name="Google Shape;234;p15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35" name="Google Shape;235;p15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36" name="Google Shape;236;p15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237" name="Google Shape;237;p15"/>
          <p:cNvGrpSpPr/>
          <p:nvPr/>
        </p:nvGrpSpPr>
        <p:grpSpPr>
          <a:xfrm>
            <a:off x="711123" y="5314004"/>
            <a:ext cx="609600" cy="608013"/>
            <a:chOff x="328" y="1074"/>
            <a:chExt cx="384" cy="383"/>
          </a:xfrm>
        </p:grpSpPr>
        <p:sp>
          <p:nvSpPr>
            <p:cNvPr id="238" name="Google Shape;238;p15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242" name="Google Shape;242;p15"/>
          <p:cNvSpPr/>
          <p:nvPr/>
        </p:nvSpPr>
        <p:spPr>
          <a:xfrm>
            <a:off x="162327" y="4788041"/>
            <a:ext cx="211624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43" name="Google Shape;243;p15"/>
          <p:cNvSpPr/>
          <p:nvPr/>
        </p:nvSpPr>
        <p:spPr>
          <a:xfrm>
            <a:off x="345799" y="5941377"/>
            <a:ext cx="1349406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22222E-6 L -0.76484 -0.6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242" y="-30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2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 animBg="1"/>
      <p:bldP spid="2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16"/>
          <p:cNvGrpSpPr/>
          <p:nvPr/>
        </p:nvGrpSpPr>
        <p:grpSpPr>
          <a:xfrm>
            <a:off x="314325" y="225858"/>
            <a:ext cx="11563350" cy="6286499"/>
            <a:chOff x="314325" y="285751"/>
            <a:chExt cx="11563350" cy="6286499"/>
          </a:xfrm>
        </p:grpSpPr>
        <p:sp>
          <p:nvSpPr>
            <p:cNvPr id="249" name="Google Shape;249;p16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팀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소개</a:t>
              </a:r>
              <a:endParaRPr sz="1800" b="1" i="1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0.</a:t>
              </a:r>
              <a:endParaRPr sz="1800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54" name="Google Shape;254;p16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5" name="Google Shape;255;p16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6" name="Google Shape;256;p16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7" name="Google Shape;257;p16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258" name="Google Shape;258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29358" y="294254"/>
            <a:ext cx="258041" cy="2580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16"/>
          <p:cNvGrpSpPr/>
          <p:nvPr/>
        </p:nvGrpSpPr>
        <p:grpSpPr>
          <a:xfrm>
            <a:off x="3747038" y="1344108"/>
            <a:ext cx="7779517" cy="4337821"/>
            <a:chOff x="3506014" y="919242"/>
            <a:chExt cx="7522984" cy="5042805"/>
          </a:xfrm>
        </p:grpSpPr>
        <p:sp>
          <p:nvSpPr>
            <p:cNvPr id="260" name="Google Shape;260;p16"/>
            <p:cNvSpPr/>
            <p:nvPr/>
          </p:nvSpPr>
          <p:spPr>
            <a:xfrm>
              <a:off x="3513949" y="919245"/>
              <a:ext cx="7507115" cy="5042802"/>
            </a:xfrm>
            <a:prstGeom prst="snip2DiagRect">
              <a:avLst>
                <a:gd name="adj1" fmla="val 0"/>
                <a:gd name="adj2" fmla="val 35417"/>
              </a:avLst>
            </a:prstGeom>
            <a:solidFill>
              <a:schemeClr val="lt1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3506014" y="5673572"/>
              <a:ext cx="7515050" cy="288475"/>
            </a:xfrm>
            <a:prstGeom prst="rect">
              <a:avLst/>
            </a:prstGeom>
            <a:solidFill>
              <a:srgbClr val="7F7F7F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252000" anchor="b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3506014" y="4297793"/>
              <a:ext cx="1367989" cy="1375778"/>
            </a:xfrm>
            <a:prstGeom prst="rtTriangle">
              <a:avLst/>
            </a:prstGeom>
            <a:solidFill>
              <a:srgbClr val="7F7F7F"/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63" name="Google Shape;263;p16"/>
            <p:cNvSpPr/>
            <p:nvPr/>
          </p:nvSpPr>
          <p:spPr>
            <a:xfrm rot="10800000">
              <a:off x="9383609" y="919242"/>
              <a:ext cx="1645389" cy="1616508"/>
            </a:xfrm>
            <a:prstGeom prst="rtTriangle">
              <a:avLst/>
            </a:prstGeom>
            <a:solidFill>
              <a:srgbClr val="AEABAB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pic>
        <p:nvPicPr>
          <p:cNvPr id="264" name="Google Shape;264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28327" y="3777737"/>
            <a:ext cx="1615060" cy="1607493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6"/>
          <p:cNvSpPr/>
          <p:nvPr/>
        </p:nvSpPr>
        <p:spPr>
          <a:xfrm>
            <a:off x="897544" y="4926423"/>
            <a:ext cx="564885" cy="537265"/>
          </a:xfrm>
          <a:prstGeom prst="rtTriangle">
            <a:avLst/>
          </a:prstGeom>
          <a:solidFill>
            <a:srgbClr val="7F7F7F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266" name="Google Shape;266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76798" y="1434326"/>
            <a:ext cx="7556894" cy="416977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6"/>
          <p:cNvSpPr/>
          <p:nvPr/>
        </p:nvSpPr>
        <p:spPr>
          <a:xfrm>
            <a:off x="3762652" y="1344100"/>
            <a:ext cx="7766700" cy="4352400"/>
          </a:xfrm>
          <a:prstGeom prst="rect">
            <a:avLst/>
          </a:prstGeom>
          <a:solidFill>
            <a:srgbClr val="D8D8D8">
              <a:alpha val="7568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2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팀명</a:t>
            </a:r>
            <a:r>
              <a:rPr lang="en-US" sz="2200">
                <a:solidFill>
                  <a:schemeClr val="dk2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: 집, 구해?(집, GOOHYE?)</a:t>
            </a:r>
            <a:endParaRPr sz="2200">
              <a:solidFill>
                <a:schemeClr val="dk2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단순한 매물 뿐만이 아니라</a:t>
            </a:r>
            <a:endParaRPr sz="1800">
              <a:solidFill>
                <a:schemeClr val="dk2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주변의 학교 정보도 함께 제공하여 </a:t>
            </a:r>
            <a:endParaRPr sz="1800">
              <a:solidFill>
                <a:schemeClr val="dk2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학생 자녀를 둔 사용자와, 안전을 원하는 사용자의 </a:t>
            </a:r>
            <a:endParaRPr sz="1800">
              <a:solidFill>
                <a:schemeClr val="dk2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사용 편리성을 제공하는 부동산 웹 서비스</a:t>
            </a:r>
            <a:endParaRPr sz="1800">
              <a:solidFill>
                <a:schemeClr val="dk2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268" name="Google Shape;268;p16"/>
          <p:cNvGrpSpPr/>
          <p:nvPr/>
        </p:nvGrpSpPr>
        <p:grpSpPr>
          <a:xfrm>
            <a:off x="897538" y="826834"/>
            <a:ext cx="2247882" cy="2602278"/>
            <a:chOff x="880841" y="868695"/>
            <a:chExt cx="2025301" cy="2355642"/>
          </a:xfrm>
        </p:grpSpPr>
        <p:sp>
          <p:nvSpPr>
            <p:cNvPr id="269" name="Google Shape;269;p16"/>
            <p:cNvSpPr/>
            <p:nvPr/>
          </p:nvSpPr>
          <p:spPr>
            <a:xfrm>
              <a:off x="880842" y="870716"/>
              <a:ext cx="2025300" cy="1792800"/>
            </a:xfrm>
            <a:prstGeom prst="snip2DiagRect">
              <a:avLst>
                <a:gd name="adj1" fmla="val 0"/>
                <a:gd name="adj2" fmla="val 35417"/>
              </a:avLst>
            </a:prstGeom>
            <a:solidFill>
              <a:schemeClr val="lt1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70" name="Google Shape;270;p16"/>
            <p:cNvSpPr/>
            <p:nvPr/>
          </p:nvSpPr>
          <p:spPr>
            <a:xfrm rot="10800000">
              <a:off x="2312845" y="868695"/>
              <a:ext cx="585300" cy="582600"/>
            </a:xfrm>
            <a:prstGeom prst="rtTriangle">
              <a:avLst/>
            </a:prstGeom>
            <a:solidFill>
              <a:srgbClr val="AEABAB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880841" y="2202537"/>
              <a:ext cx="2025300" cy="1021800"/>
            </a:xfrm>
            <a:prstGeom prst="rect">
              <a:avLst/>
            </a:prstGeom>
            <a:solidFill>
              <a:srgbClr val="7F7F7F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252000" anchor="b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FFFFF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팀장: 정구아</a:t>
              </a:r>
              <a:endParaRPr sz="12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FFFFF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담당: Backend </a:t>
              </a:r>
              <a:endParaRPr sz="11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FFFFF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&amp; House, member front</a:t>
              </a:r>
              <a:endParaRPr sz="11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880841" y="2049406"/>
              <a:ext cx="509100" cy="486300"/>
            </a:xfrm>
            <a:prstGeom prst="rtTriangle">
              <a:avLst/>
            </a:prstGeom>
            <a:solidFill>
              <a:srgbClr val="7F7F7F"/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pic>
        <p:nvPicPr>
          <p:cNvPr id="273" name="Google Shape;27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84512" y="963463"/>
            <a:ext cx="1673874" cy="223390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6"/>
          <p:cNvSpPr/>
          <p:nvPr/>
        </p:nvSpPr>
        <p:spPr>
          <a:xfrm>
            <a:off x="897488" y="2300204"/>
            <a:ext cx="2247900" cy="1128900"/>
          </a:xfrm>
          <a:prstGeom prst="rect">
            <a:avLst/>
          </a:prstGeom>
          <a:solidFill>
            <a:srgbClr val="7F7F7F"/>
          </a:solidFill>
          <a:ln w="1905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252000" anchor="b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팀장: 정구아</a:t>
            </a:r>
            <a:endParaRPr sz="1200">
              <a:solidFill>
                <a:srgbClr val="FFFFF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담당: Backend </a:t>
            </a:r>
            <a:endParaRPr sz="1100">
              <a:solidFill>
                <a:srgbClr val="FFFFF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&amp; House, member Front</a:t>
            </a:r>
            <a:endParaRPr sz="1100">
              <a:solidFill>
                <a:srgbClr val="FFFFF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75" name="Google Shape;275;p16"/>
          <p:cNvSpPr/>
          <p:nvPr/>
        </p:nvSpPr>
        <p:spPr>
          <a:xfrm>
            <a:off x="897538" y="2107716"/>
            <a:ext cx="565200" cy="537300"/>
          </a:xfrm>
          <a:prstGeom prst="rtTriangle">
            <a:avLst/>
          </a:prstGeom>
          <a:solidFill>
            <a:srgbClr val="7F7F7F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76" name="Google Shape;276;p16"/>
          <p:cNvSpPr/>
          <p:nvPr/>
        </p:nvSpPr>
        <p:spPr>
          <a:xfrm rot="10800000">
            <a:off x="2495918" y="826832"/>
            <a:ext cx="649500" cy="643500"/>
          </a:xfrm>
          <a:prstGeom prst="rtTriangle">
            <a:avLst/>
          </a:prstGeom>
          <a:solidFill>
            <a:srgbClr val="AEABAB"/>
          </a:solidFill>
          <a:ln w="1905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277" name="Google Shape;277;p16"/>
          <p:cNvGrpSpPr/>
          <p:nvPr/>
        </p:nvGrpSpPr>
        <p:grpSpPr>
          <a:xfrm>
            <a:off x="897544" y="3622079"/>
            <a:ext cx="2247812" cy="2602187"/>
            <a:chOff x="897544" y="3622079"/>
            <a:chExt cx="2247812" cy="2602187"/>
          </a:xfrm>
        </p:grpSpPr>
        <p:sp>
          <p:nvSpPr>
            <p:cNvPr id="278" name="Google Shape;278;p16"/>
            <p:cNvSpPr/>
            <p:nvPr/>
          </p:nvSpPr>
          <p:spPr>
            <a:xfrm>
              <a:off x="897545" y="3624324"/>
              <a:ext cx="2247811" cy="1980387"/>
            </a:xfrm>
            <a:prstGeom prst="snip2DiagRect">
              <a:avLst>
                <a:gd name="adj1" fmla="val 0"/>
                <a:gd name="adj2" fmla="val 35417"/>
              </a:avLst>
            </a:prstGeom>
            <a:solidFill>
              <a:schemeClr val="lt1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pic>
          <p:nvPicPr>
            <p:cNvPr id="279" name="Google Shape;279;p16"/>
            <p:cNvPicPr preferRelativeResize="0"/>
            <p:nvPr/>
          </p:nvPicPr>
          <p:blipFill rotWithShape="1">
            <a:blip r:embed="rId8">
              <a:alphaModFix/>
            </a:blip>
            <a:srcRect l="10111" t="32268" r="43779" b="27510"/>
            <a:stretch/>
          </p:blipFill>
          <p:spPr>
            <a:xfrm>
              <a:off x="1184500" y="3777725"/>
              <a:ext cx="1673875" cy="1934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0" name="Google Shape;280;p16"/>
            <p:cNvSpPr/>
            <p:nvPr/>
          </p:nvSpPr>
          <p:spPr>
            <a:xfrm>
              <a:off x="897544" y="5095586"/>
              <a:ext cx="2247812" cy="1128680"/>
            </a:xfrm>
            <a:prstGeom prst="rect">
              <a:avLst/>
            </a:prstGeom>
            <a:solidFill>
              <a:srgbClr val="7F7F7F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252000" anchor="b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err="1">
                  <a:solidFill>
                    <a:srgbClr val="FFFFF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팀원</a:t>
              </a:r>
              <a:r>
                <a:rPr lang="en-US" sz="1200" dirty="0">
                  <a:solidFill>
                    <a:srgbClr val="FFFFF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: </a:t>
              </a:r>
              <a:r>
                <a:rPr lang="en-US" sz="1200" dirty="0" err="1">
                  <a:solidFill>
                    <a:srgbClr val="FFFFF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김혜란</a:t>
              </a:r>
              <a:endParaRPr sz="1200" dirty="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 err="1">
                  <a:solidFill>
                    <a:srgbClr val="FFFFF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담당</a:t>
              </a:r>
              <a:r>
                <a:rPr lang="en-US" sz="1100" dirty="0">
                  <a:solidFill>
                    <a:srgbClr val="FFFFF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: </a:t>
              </a:r>
              <a:r>
                <a:rPr lang="en-US" sz="1100" dirty="0" err="1">
                  <a:solidFill>
                    <a:srgbClr val="FFFFF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Home과</a:t>
              </a:r>
              <a:r>
                <a:rPr lang="en-US" sz="1100" dirty="0">
                  <a:solidFill>
                    <a:srgbClr val="FFFFF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 Board Front</a:t>
              </a:r>
              <a:endParaRPr lang="en-US" sz="1050" dirty="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400" dirty="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81" name="Google Shape;281;p16"/>
            <p:cNvSpPr/>
            <p:nvPr/>
          </p:nvSpPr>
          <p:spPr>
            <a:xfrm rot="10800000">
              <a:off x="2487007" y="3622079"/>
              <a:ext cx="649542" cy="643610"/>
            </a:xfrm>
            <a:prstGeom prst="rtTriangle">
              <a:avLst/>
            </a:prstGeom>
            <a:solidFill>
              <a:srgbClr val="AEABAB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17"/>
          <p:cNvGrpSpPr/>
          <p:nvPr/>
        </p:nvGrpSpPr>
        <p:grpSpPr>
          <a:xfrm>
            <a:off x="2990849" y="1231582"/>
            <a:ext cx="8334375" cy="4531043"/>
            <a:chOff x="314325" y="285751"/>
            <a:chExt cx="11563350" cy="6286499"/>
          </a:xfrm>
        </p:grpSpPr>
        <p:sp>
          <p:nvSpPr>
            <p:cNvPr id="287" name="Google Shape;287;p17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8" name="Google Shape;288;p17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9" name="Google Shape;289;p17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0" name="Google Shape;290;p17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1" name="Google Shape;291;p17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92" name="Google Shape;292;p17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3" name="Google Shape;293;p17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4" name="Google Shape;294;p17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5" name="Google Shape;295;p17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96" name="Google Shape;296;p17"/>
          <p:cNvSpPr txBox="1"/>
          <p:nvPr/>
        </p:nvSpPr>
        <p:spPr>
          <a:xfrm>
            <a:off x="5710311" y="3099796"/>
            <a:ext cx="312868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1. Intro</a:t>
            </a:r>
            <a:endParaRPr sz="4800" i="1" dirty="0">
              <a:solidFill>
                <a:schemeClr val="dk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297" name="Google Shape;297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" name="Google Shape;298;p17"/>
          <p:cNvGrpSpPr/>
          <p:nvPr/>
        </p:nvGrpSpPr>
        <p:grpSpPr>
          <a:xfrm>
            <a:off x="720647" y="2808648"/>
            <a:ext cx="609600" cy="608013"/>
            <a:chOff x="328" y="1074"/>
            <a:chExt cx="384" cy="383"/>
          </a:xfrm>
        </p:grpSpPr>
        <p:sp>
          <p:nvSpPr>
            <p:cNvPr id="299" name="Google Shape;299;p17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00" name="Google Shape;300;p17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01" name="Google Shape;301;p17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02" name="Google Shape;302;p17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303" name="Google Shape;303;p17"/>
          <p:cNvSpPr/>
          <p:nvPr/>
        </p:nvSpPr>
        <p:spPr>
          <a:xfrm>
            <a:off x="355322" y="3436021"/>
            <a:ext cx="1923247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304" name="Google Shape;304;p17"/>
          <p:cNvGrpSpPr/>
          <p:nvPr/>
        </p:nvGrpSpPr>
        <p:grpSpPr>
          <a:xfrm>
            <a:off x="711123" y="4100527"/>
            <a:ext cx="609600" cy="608013"/>
            <a:chOff x="328" y="1074"/>
            <a:chExt cx="384" cy="383"/>
          </a:xfrm>
        </p:grpSpPr>
        <p:sp>
          <p:nvSpPr>
            <p:cNvPr id="305" name="Google Shape;305;p17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06" name="Google Shape;306;p17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07" name="Google Shape;307;p17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08" name="Google Shape;308;p17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309" name="Google Shape;309;p17"/>
          <p:cNvGrpSpPr/>
          <p:nvPr/>
        </p:nvGrpSpPr>
        <p:grpSpPr>
          <a:xfrm>
            <a:off x="711123" y="5314004"/>
            <a:ext cx="609600" cy="608013"/>
            <a:chOff x="328" y="1074"/>
            <a:chExt cx="384" cy="383"/>
          </a:xfrm>
        </p:grpSpPr>
        <p:sp>
          <p:nvSpPr>
            <p:cNvPr id="310" name="Google Shape;310;p17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11" name="Google Shape;311;p17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12" name="Google Shape;312;p17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13" name="Google Shape;313;p17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314" name="Google Shape;314;p17"/>
          <p:cNvSpPr/>
          <p:nvPr/>
        </p:nvSpPr>
        <p:spPr>
          <a:xfrm>
            <a:off x="162327" y="4788041"/>
            <a:ext cx="211624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15" name="Google Shape;315;p17"/>
          <p:cNvSpPr/>
          <p:nvPr/>
        </p:nvSpPr>
        <p:spPr>
          <a:xfrm>
            <a:off x="345799" y="5941377"/>
            <a:ext cx="1349406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16" name="Google Shape;316;p17"/>
          <p:cNvSpPr/>
          <p:nvPr/>
        </p:nvSpPr>
        <p:spPr>
          <a:xfrm>
            <a:off x="743452" y="1722945"/>
            <a:ext cx="606425" cy="555890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317" name="Google Shape;317;p17"/>
          <p:cNvGrpSpPr/>
          <p:nvPr/>
        </p:nvGrpSpPr>
        <p:grpSpPr>
          <a:xfrm>
            <a:off x="743452" y="417998"/>
            <a:ext cx="609600" cy="608013"/>
            <a:chOff x="328" y="1074"/>
            <a:chExt cx="384" cy="383"/>
          </a:xfrm>
        </p:grpSpPr>
        <p:sp>
          <p:nvSpPr>
            <p:cNvPr id="318" name="Google Shape;318;p17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19" name="Google Shape;319;p17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20" name="Google Shape;320;p17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21" name="Google Shape;321;p17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322" name="Google Shape;322;p17"/>
          <p:cNvSpPr/>
          <p:nvPr/>
        </p:nvSpPr>
        <p:spPr>
          <a:xfrm>
            <a:off x="195478" y="1020497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23" name="Google Shape;323;p17"/>
          <p:cNvSpPr/>
          <p:nvPr/>
        </p:nvSpPr>
        <p:spPr>
          <a:xfrm>
            <a:off x="195478" y="2293016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42" name="Google Shape;216;p15">
            <a:extLst>
              <a:ext uri="{FF2B5EF4-FFF2-40B4-BE49-F238E27FC236}">
                <a16:creationId xmlns:a16="http://schemas.microsoft.com/office/drawing/2014/main" id="{16DAE6C4-B2E2-49EF-9CD8-0708A1A5F2E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60757" y="4828260"/>
            <a:ext cx="583812" cy="58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22222E-6 L -0.75716 -0.4143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865" y="-20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3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" grpId="0"/>
      <p:bldP spid="3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oogle Shape;349;p19"/>
          <p:cNvGrpSpPr/>
          <p:nvPr/>
        </p:nvGrpSpPr>
        <p:grpSpPr>
          <a:xfrm>
            <a:off x="314325" y="225858"/>
            <a:ext cx="11563350" cy="6286499"/>
            <a:chOff x="314325" y="285751"/>
            <a:chExt cx="11563350" cy="6286499"/>
          </a:xfrm>
        </p:grpSpPr>
        <p:sp>
          <p:nvSpPr>
            <p:cNvPr id="350" name="Google Shape;350;p19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1. PJT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주제</a:t>
              </a:r>
              <a:endParaRPr sz="1800" b="1" i="1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51" name="Google Shape;351;p19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0.</a:t>
              </a:r>
              <a:endParaRPr sz="1800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52" name="Google Shape;352;p19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3" name="Google Shape;353;p19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4" name="Google Shape;354;p19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55" name="Google Shape;355;p19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6" name="Google Shape;356;p19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7" name="Google Shape;357;p19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8" name="Google Shape;358;p19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60" name="Google Shape;360;p19"/>
          <p:cNvGrpSpPr/>
          <p:nvPr/>
        </p:nvGrpSpPr>
        <p:grpSpPr>
          <a:xfrm>
            <a:off x="1068057" y="981508"/>
            <a:ext cx="9982563" cy="5146918"/>
            <a:chOff x="3506014" y="919242"/>
            <a:chExt cx="7522984" cy="5042805"/>
          </a:xfrm>
        </p:grpSpPr>
        <p:sp>
          <p:nvSpPr>
            <p:cNvPr id="361" name="Google Shape;361;p19"/>
            <p:cNvSpPr/>
            <p:nvPr/>
          </p:nvSpPr>
          <p:spPr>
            <a:xfrm>
              <a:off x="3513949" y="919245"/>
              <a:ext cx="7507115" cy="5042802"/>
            </a:xfrm>
            <a:prstGeom prst="snip2DiagRect">
              <a:avLst>
                <a:gd name="adj1" fmla="val 0"/>
                <a:gd name="adj2" fmla="val 35417"/>
              </a:avLst>
            </a:prstGeom>
            <a:solidFill>
              <a:schemeClr val="lt1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2" name="Google Shape;362;p19"/>
            <p:cNvSpPr/>
            <p:nvPr/>
          </p:nvSpPr>
          <p:spPr>
            <a:xfrm>
              <a:off x="3506014" y="5673572"/>
              <a:ext cx="7515050" cy="288475"/>
            </a:xfrm>
            <a:prstGeom prst="rect">
              <a:avLst/>
            </a:prstGeom>
            <a:solidFill>
              <a:srgbClr val="7F7F7F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252000" anchor="b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3" name="Google Shape;363;p19"/>
            <p:cNvSpPr/>
            <p:nvPr/>
          </p:nvSpPr>
          <p:spPr>
            <a:xfrm>
              <a:off x="3506014" y="4297793"/>
              <a:ext cx="1367989" cy="1375778"/>
            </a:xfrm>
            <a:prstGeom prst="rtTriangle">
              <a:avLst/>
            </a:prstGeom>
            <a:solidFill>
              <a:srgbClr val="7F7F7F"/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4" name="Google Shape;364;p19"/>
            <p:cNvSpPr/>
            <p:nvPr/>
          </p:nvSpPr>
          <p:spPr>
            <a:xfrm rot="10800000">
              <a:off x="9383609" y="919242"/>
              <a:ext cx="1645389" cy="1616508"/>
            </a:xfrm>
            <a:prstGeom prst="rtTriangle">
              <a:avLst/>
            </a:prstGeom>
            <a:solidFill>
              <a:srgbClr val="AEABAB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65" name="Google Shape;365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07385" y="1077493"/>
            <a:ext cx="9696843" cy="5300278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19"/>
          <p:cNvSpPr/>
          <p:nvPr/>
        </p:nvSpPr>
        <p:spPr>
          <a:xfrm>
            <a:off x="1112853" y="963958"/>
            <a:ext cx="9966300" cy="5164200"/>
          </a:xfrm>
          <a:prstGeom prst="rect">
            <a:avLst/>
          </a:prstGeom>
          <a:solidFill>
            <a:srgbClr val="D8D8D8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7" name="Google Shape;36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1550" y="2293604"/>
            <a:ext cx="2481565" cy="2968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32684" y="2285675"/>
            <a:ext cx="2481566" cy="298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19"/>
          <p:cNvSpPr txBox="1"/>
          <p:nvPr/>
        </p:nvSpPr>
        <p:spPr>
          <a:xfrm>
            <a:off x="2444850" y="5337875"/>
            <a:ext cx="7149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Malgun Gothic"/>
                <a:ea typeface="Malgun Gothic"/>
                <a:cs typeface="Malgun Gothic"/>
                <a:sym typeface="Malgun Gothic"/>
              </a:rPr>
              <a:t>어느 아파트가 더욱 안전해 보이나요?</a:t>
            </a:r>
            <a:endParaRPr sz="25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0" name="Google Shape;370;p19"/>
          <p:cNvSpPr txBox="1"/>
          <p:nvPr/>
        </p:nvSpPr>
        <p:spPr>
          <a:xfrm>
            <a:off x="2584225" y="1660725"/>
            <a:ext cx="7149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Malgun Gothic"/>
                <a:ea typeface="Malgun Gothic"/>
                <a:cs typeface="Malgun Gothic"/>
                <a:sym typeface="Malgun Gothic"/>
              </a:rPr>
              <a:t>학부모라면, 어떤 아파트를 선택할까요?</a:t>
            </a:r>
            <a:endParaRPr sz="25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" name="Google Shape;258;p16">
            <a:extLst>
              <a:ext uri="{FF2B5EF4-FFF2-40B4-BE49-F238E27FC236}">
                <a16:creationId xmlns:a16="http://schemas.microsoft.com/office/drawing/2014/main" id="{7EF8734D-71C3-4CC9-BD98-2DC790AE1FD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529358" y="294254"/>
            <a:ext cx="258041" cy="25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oogle Shape;375;p20"/>
          <p:cNvGrpSpPr/>
          <p:nvPr/>
        </p:nvGrpSpPr>
        <p:grpSpPr>
          <a:xfrm>
            <a:off x="314325" y="232484"/>
            <a:ext cx="11563350" cy="6286499"/>
            <a:chOff x="314325" y="285751"/>
            <a:chExt cx="11563350" cy="6286499"/>
          </a:xfrm>
        </p:grpSpPr>
        <p:sp>
          <p:nvSpPr>
            <p:cNvPr id="376" name="Google Shape;376;p20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1.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개발</a:t>
              </a: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개요</a:t>
              </a:r>
              <a:endParaRPr sz="1800" b="1" i="1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77" name="Google Shape;377;p20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1</a:t>
              </a:r>
              <a:endParaRPr sz="1800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78" name="Google Shape;378;p20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9" name="Google Shape;379;p20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0" name="Google Shape;380;p20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81" name="Google Shape;381;p20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2" name="Google Shape;382;p20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3" name="Google Shape;383;p20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4" name="Google Shape;384;p20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86" name="Google Shape;386;p20"/>
          <p:cNvSpPr txBox="1"/>
          <p:nvPr/>
        </p:nvSpPr>
        <p:spPr>
          <a:xfrm>
            <a:off x="656948" y="1000461"/>
            <a:ext cx="10804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0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Char char="✔"/>
            </a:pPr>
            <a:r>
              <a:rPr lang="en-US" sz="23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개발</a:t>
            </a:r>
            <a:r>
              <a:rPr lang="en-US" sz="23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sz="23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개요</a:t>
            </a:r>
            <a:endParaRPr sz="23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87" name="Google Shape;387;p20"/>
          <p:cNvSpPr/>
          <p:nvPr/>
        </p:nvSpPr>
        <p:spPr>
          <a:xfrm>
            <a:off x="2521700" y="2336442"/>
            <a:ext cx="2538300" cy="7785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부동산 입지에 따른 </a:t>
            </a:r>
            <a:endParaRPr sz="20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매물 선호</a:t>
            </a:r>
            <a:endParaRPr sz="20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88" name="Google Shape;388;p20"/>
          <p:cNvSpPr/>
          <p:nvPr/>
        </p:nvSpPr>
        <p:spPr>
          <a:xfrm>
            <a:off x="6266253" y="1501225"/>
            <a:ext cx="2973300" cy="660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역세권, 숲세권, 슬세권</a:t>
            </a:r>
            <a:endParaRPr sz="18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89" name="Google Shape;389;p20"/>
          <p:cNvSpPr/>
          <p:nvPr/>
        </p:nvSpPr>
        <p:spPr>
          <a:xfrm>
            <a:off x="6266253" y="2395401"/>
            <a:ext cx="2973300" cy="660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주거지역 / 유흥지역 외</a:t>
            </a:r>
            <a:endParaRPr sz="18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90" name="Google Shape;390;p20"/>
          <p:cNvSpPr/>
          <p:nvPr/>
        </p:nvSpPr>
        <p:spPr>
          <a:xfrm>
            <a:off x="6266253" y="3289578"/>
            <a:ext cx="2973300" cy="660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초품아</a:t>
            </a:r>
            <a:endParaRPr sz="1800" b="1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391" name="Google Shape;391;p20"/>
          <p:cNvCxnSpPr>
            <a:stCxn id="387" idx="3"/>
            <a:endCxn id="388" idx="1"/>
          </p:cNvCxnSpPr>
          <p:nvPr/>
        </p:nvCxnSpPr>
        <p:spPr>
          <a:xfrm rot="10800000" flipH="1">
            <a:off x="5060000" y="1831392"/>
            <a:ext cx="1206300" cy="894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2" name="Google Shape;392;p20"/>
          <p:cNvCxnSpPr>
            <a:stCxn id="387" idx="3"/>
            <a:endCxn id="389" idx="1"/>
          </p:cNvCxnSpPr>
          <p:nvPr/>
        </p:nvCxnSpPr>
        <p:spPr>
          <a:xfrm>
            <a:off x="5060000" y="2725692"/>
            <a:ext cx="12063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3" name="Google Shape;393;p20"/>
          <p:cNvCxnSpPr>
            <a:stCxn id="387" idx="3"/>
            <a:endCxn id="390" idx="1"/>
          </p:cNvCxnSpPr>
          <p:nvPr/>
        </p:nvCxnSpPr>
        <p:spPr>
          <a:xfrm>
            <a:off x="5060000" y="2725692"/>
            <a:ext cx="1206300" cy="894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4" name="Google Shape;394;p20"/>
          <p:cNvSpPr txBox="1"/>
          <p:nvPr/>
        </p:nvSpPr>
        <p:spPr>
          <a:xfrm>
            <a:off x="1536850" y="4429575"/>
            <a:ext cx="9044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학생 자녀를 가진 </a:t>
            </a:r>
            <a:endParaRPr sz="1700" b="1"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학부모가 안심하고 거주할 수 있는 아파트를 손쉽게 판단하도록 돕는 웹사이트</a:t>
            </a:r>
            <a:endParaRPr sz="1700"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95" name="Google Shape;395;p20"/>
          <p:cNvSpPr txBox="1"/>
          <p:nvPr/>
        </p:nvSpPr>
        <p:spPr>
          <a:xfrm>
            <a:off x="1573800" y="5077925"/>
            <a:ext cx="9044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치안을 우려하는</a:t>
            </a:r>
            <a:r>
              <a:rPr lang="en-US" sz="1700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 sz="1700"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거주자가 안심하고 거주할 수 있는 아파트를 손쉽게 판단하도록 돕는 웹사이트</a:t>
            </a:r>
            <a:endParaRPr sz="1700"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23" name="Google Shape;258;p16">
            <a:extLst>
              <a:ext uri="{FF2B5EF4-FFF2-40B4-BE49-F238E27FC236}">
                <a16:creationId xmlns:a16="http://schemas.microsoft.com/office/drawing/2014/main" id="{040B1BBC-D643-4EE7-8DF6-0E72BEB8029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29358" y="294254"/>
            <a:ext cx="258041" cy="25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1"/>
          <p:cNvSpPr/>
          <p:nvPr/>
        </p:nvSpPr>
        <p:spPr>
          <a:xfrm>
            <a:off x="748717" y="2866089"/>
            <a:ext cx="606425" cy="555890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401" name="Google Shape;401;p21"/>
          <p:cNvGrpSpPr/>
          <p:nvPr/>
        </p:nvGrpSpPr>
        <p:grpSpPr>
          <a:xfrm>
            <a:off x="2990849" y="1231582"/>
            <a:ext cx="8334375" cy="4531043"/>
            <a:chOff x="314325" y="285751"/>
            <a:chExt cx="11563350" cy="6286499"/>
          </a:xfrm>
        </p:grpSpPr>
        <p:sp>
          <p:nvSpPr>
            <p:cNvPr id="402" name="Google Shape;402;p21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3" name="Google Shape;403;p21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4" name="Google Shape;404;p21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5" name="Google Shape;405;p21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6" name="Google Shape;406;p21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07" name="Google Shape;407;p21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8" name="Google Shape;408;p21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9" name="Google Shape;409;p21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0" name="Google Shape;410;p21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12" name="Google Shape;412;p21"/>
          <p:cNvSpPr txBox="1"/>
          <p:nvPr/>
        </p:nvSpPr>
        <p:spPr>
          <a:xfrm>
            <a:off x="2990849" y="3018040"/>
            <a:ext cx="817631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2. PJT </a:t>
            </a:r>
            <a:r>
              <a:rPr lang="en-US" sz="48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기능</a:t>
            </a:r>
            <a:r>
              <a:rPr lang="en-US" sz="48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 및 </a:t>
            </a:r>
            <a:r>
              <a:rPr lang="en-US" sz="48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구현내용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413" name="Google Shape;413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4" name="Google Shape;414;p21"/>
          <p:cNvGrpSpPr/>
          <p:nvPr/>
        </p:nvGrpSpPr>
        <p:grpSpPr>
          <a:xfrm>
            <a:off x="744274" y="1605502"/>
            <a:ext cx="609600" cy="608013"/>
            <a:chOff x="328" y="1074"/>
            <a:chExt cx="384" cy="383"/>
          </a:xfrm>
        </p:grpSpPr>
        <p:sp>
          <p:nvSpPr>
            <p:cNvPr id="415" name="Google Shape;415;p21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16" name="Google Shape;416;p21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17" name="Google Shape;417;p21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18" name="Google Shape;418;p21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419" name="Google Shape;419;p21"/>
          <p:cNvSpPr/>
          <p:nvPr/>
        </p:nvSpPr>
        <p:spPr>
          <a:xfrm>
            <a:off x="195478" y="2293016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20" name="Google Shape;420;p21"/>
          <p:cNvSpPr/>
          <p:nvPr/>
        </p:nvSpPr>
        <p:spPr>
          <a:xfrm>
            <a:off x="355322" y="3436021"/>
            <a:ext cx="1923247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421" name="Google Shape;421;p21"/>
          <p:cNvGrpSpPr/>
          <p:nvPr/>
        </p:nvGrpSpPr>
        <p:grpSpPr>
          <a:xfrm>
            <a:off x="711123" y="4100527"/>
            <a:ext cx="609600" cy="608013"/>
            <a:chOff x="328" y="1074"/>
            <a:chExt cx="384" cy="383"/>
          </a:xfrm>
        </p:grpSpPr>
        <p:sp>
          <p:nvSpPr>
            <p:cNvPr id="422" name="Google Shape;422;p21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23" name="Google Shape;423;p21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24" name="Google Shape;424;p21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25" name="Google Shape;425;p21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426" name="Google Shape;426;p21"/>
          <p:cNvGrpSpPr/>
          <p:nvPr/>
        </p:nvGrpSpPr>
        <p:grpSpPr>
          <a:xfrm>
            <a:off x="711123" y="5314004"/>
            <a:ext cx="609600" cy="608013"/>
            <a:chOff x="328" y="1074"/>
            <a:chExt cx="384" cy="383"/>
          </a:xfrm>
        </p:grpSpPr>
        <p:sp>
          <p:nvSpPr>
            <p:cNvPr id="427" name="Google Shape;427;p21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28" name="Google Shape;428;p21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30" name="Google Shape;430;p21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431" name="Google Shape;431;p21"/>
          <p:cNvSpPr/>
          <p:nvPr/>
        </p:nvSpPr>
        <p:spPr>
          <a:xfrm>
            <a:off x="162327" y="4788041"/>
            <a:ext cx="211624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432" name="Google Shape;432;p21"/>
          <p:cNvSpPr/>
          <p:nvPr/>
        </p:nvSpPr>
        <p:spPr>
          <a:xfrm>
            <a:off x="345799" y="5941377"/>
            <a:ext cx="1349406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433" name="Google Shape;433;p21"/>
          <p:cNvGrpSpPr/>
          <p:nvPr/>
        </p:nvGrpSpPr>
        <p:grpSpPr>
          <a:xfrm>
            <a:off x="743452" y="417998"/>
            <a:ext cx="609600" cy="608013"/>
            <a:chOff x="328" y="1074"/>
            <a:chExt cx="384" cy="383"/>
          </a:xfrm>
        </p:grpSpPr>
        <p:sp>
          <p:nvSpPr>
            <p:cNvPr id="434" name="Google Shape;434;p21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35" name="Google Shape;435;p21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36" name="Google Shape;436;p21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37" name="Google Shape;437;p21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438" name="Google Shape;438;p21"/>
          <p:cNvSpPr/>
          <p:nvPr/>
        </p:nvSpPr>
        <p:spPr>
          <a:xfrm>
            <a:off x="195478" y="1020497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41" name="Google Shape;216;p15">
            <a:extLst>
              <a:ext uri="{FF2B5EF4-FFF2-40B4-BE49-F238E27FC236}">
                <a16:creationId xmlns:a16="http://schemas.microsoft.com/office/drawing/2014/main" id="{D0593B56-6CD0-4945-8C09-50792EBE62D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60757" y="4828260"/>
            <a:ext cx="583812" cy="58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22222E-6 L -0.76875 -0.2465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438" y="-1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40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" grpId="0" animBg="1"/>
      <p:bldP spid="4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2"/>
          <p:cNvSpPr/>
          <p:nvPr/>
        </p:nvSpPr>
        <p:spPr>
          <a:xfrm>
            <a:off x="748717" y="2866089"/>
            <a:ext cx="606426" cy="555889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444" name="Google Shape;444;p22"/>
          <p:cNvGrpSpPr/>
          <p:nvPr/>
        </p:nvGrpSpPr>
        <p:grpSpPr>
          <a:xfrm>
            <a:off x="2990862" y="1231594"/>
            <a:ext cx="8334865" cy="4531399"/>
            <a:chOff x="314325" y="285751"/>
            <a:chExt cx="11563354" cy="6286625"/>
          </a:xfrm>
        </p:grpSpPr>
        <p:sp>
          <p:nvSpPr>
            <p:cNvPr id="445" name="Google Shape;445;p22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50" name="Google Shape;450;p22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1" name="Google Shape;451;p22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2" name="Google Shape;452;p22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3" name="Google Shape;453;p22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454" name="Google Shape;454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8533" y="3130072"/>
            <a:ext cx="583812" cy="583812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22"/>
          <p:cNvSpPr txBox="1"/>
          <p:nvPr/>
        </p:nvSpPr>
        <p:spPr>
          <a:xfrm>
            <a:off x="3137525" y="1710886"/>
            <a:ext cx="6296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2. PJT </a:t>
            </a:r>
            <a:r>
              <a:rPr lang="en-US" sz="40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기능</a:t>
            </a:r>
            <a:r>
              <a:rPr lang="en-US" sz="40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 및 </a:t>
            </a:r>
            <a:r>
              <a:rPr lang="en-US" sz="40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구현내용</a:t>
            </a:r>
            <a:endParaRPr sz="4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456" name="Google Shape;456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7" name="Google Shape;457;p22"/>
          <p:cNvGrpSpPr/>
          <p:nvPr/>
        </p:nvGrpSpPr>
        <p:grpSpPr>
          <a:xfrm>
            <a:off x="744274" y="1605502"/>
            <a:ext cx="608604" cy="607021"/>
            <a:chOff x="328" y="1074"/>
            <a:chExt cx="383" cy="382"/>
          </a:xfrm>
        </p:grpSpPr>
        <p:sp>
          <p:nvSpPr>
            <p:cNvPr id="458" name="Google Shape;458;p22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59" name="Google Shape;459;p22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60" name="Google Shape;460;p22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61" name="Google Shape;461;p22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462" name="Google Shape;462;p22"/>
          <p:cNvSpPr/>
          <p:nvPr/>
        </p:nvSpPr>
        <p:spPr>
          <a:xfrm>
            <a:off x="195478" y="2293016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63" name="Google Shape;463;p22"/>
          <p:cNvSpPr/>
          <p:nvPr/>
        </p:nvSpPr>
        <p:spPr>
          <a:xfrm>
            <a:off x="355322" y="3436021"/>
            <a:ext cx="1923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</a:t>
            </a:r>
            <a:r>
              <a:rPr lang="en-US" sz="1200" b="1" dirty="0" err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기능</a:t>
            </a:r>
            <a:r>
              <a:rPr lang="en-US" sz="1200" b="1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및 </a:t>
            </a:r>
            <a:r>
              <a:rPr lang="en-US" sz="1200" b="1" dirty="0" err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구현내용</a:t>
            </a:r>
            <a:endParaRPr sz="1200" b="1" dirty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464" name="Google Shape;464;p22"/>
          <p:cNvGrpSpPr/>
          <p:nvPr/>
        </p:nvGrpSpPr>
        <p:grpSpPr>
          <a:xfrm>
            <a:off x="711123" y="4100527"/>
            <a:ext cx="608604" cy="607021"/>
            <a:chOff x="328" y="1074"/>
            <a:chExt cx="383" cy="382"/>
          </a:xfrm>
        </p:grpSpPr>
        <p:sp>
          <p:nvSpPr>
            <p:cNvPr id="465" name="Google Shape;465;p22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66" name="Google Shape;466;p22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67" name="Google Shape;467;p22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68" name="Google Shape;468;p22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469" name="Google Shape;469;p22"/>
          <p:cNvGrpSpPr/>
          <p:nvPr/>
        </p:nvGrpSpPr>
        <p:grpSpPr>
          <a:xfrm>
            <a:off x="711123" y="5314004"/>
            <a:ext cx="608604" cy="607021"/>
            <a:chOff x="328" y="1074"/>
            <a:chExt cx="383" cy="382"/>
          </a:xfrm>
        </p:grpSpPr>
        <p:sp>
          <p:nvSpPr>
            <p:cNvPr id="470" name="Google Shape;470;p22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71" name="Google Shape;471;p22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72" name="Google Shape;472;p22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73" name="Google Shape;473;p22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474" name="Google Shape;474;p22"/>
          <p:cNvSpPr/>
          <p:nvPr/>
        </p:nvSpPr>
        <p:spPr>
          <a:xfrm>
            <a:off x="162327" y="4788041"/>
            <a:ext cx="2116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475" name="Google Shape;475;p22"/>
          <p:cNvSpPr/>
          <p:nvPr/>
        </p:nvSpPr>
        <p:spPr>
          <a:xfrm>
            <a:off x="345799" y="5941377"/>
            <a:ext cx="13494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476" name="Google Shape;476;p22"/>
          <p:cNvGrpSpPr/>
          <p:nvPr/>
        </p:nvGrpSpPr>
        <p:grpSpPr>
          <a:xfrm>
            <a:off x="743452" y="417998"/>
            <a:ext cx="608604" cy="607021"/>
            <a:chOff x="328" y="1074"/>
            <a:chExt cx="383" cy="382"/>
          </a:xfrm>
        </p:grpSpPr>
        <p:sp>
          <p:nvSpPr>
            <p:cNvPr id="477" name="Google Shape;477;p22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78" name="Google Shape;478;p22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79" name="Google Shape;479;p22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80" name="Google Shape;480;p22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481" name="Google Shape;481;p22"/>
          <p:cNvSpPr/>
          <p:nvPr/>
        </p:nvSpPr>
        <p:spPr>
          <a:xfrm>
            <a:off x="195478" y="1020497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82" name="Google Shape;482;p22"/>
          <p:cNvSpPr txBox="1"/>
          <p:nvPr/>
        </p:nvSpPr>
        <p:spPr>
          <a:xfrm>
            <a:off x="5902175" y="3041075"/>
            <a:ext cx="25122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0" i="1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Home</a:t>
            </a:r>
            <a:endParaRPr sz="6100" i="1" dirty="0">
              <a:latin typeface="12롯데마트드림Bold" panose="02020603020101020101" pitchFamily="18" charset="-127"/>
              <a:ea typeface="12롯데마트드림Bold" panose="0202060302010102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5" grpId="0"/>
      <p:bldP spid="482" grpId="0"/>
    </p:bldLst>
  </p:timing>
</p:sld>
</file>

<file path=ppt/theme/theme1.xml><?xml version="1.0" encoding="utf-8"?>
<a:theme xmlns:a="http://schemas.openxmlformats.org/drawingml/2006/main" name="7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854</Words>
  <Application>Microsoft Office PowerPoint</Application>
  <PresentationFormat>와이드스크린</PresentationFormat>
  <Paragraphs>195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12롯데마트드림Medium</vt:lpstr>
      <vt:lpstr>Noto Sans Symbols</vt:lpstr>
      <vt:lpstr>12롯데마트드림Bold</vt:lpstr>
      <vt:lpstr>Arial</vt:lpstr>
      <vt:lpstr>Malgun Gothic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김 혜란</cp:lastModifiedBy>
  <cp:revision>7</cp:revision>
  <dcterms:modified xsi:type="dcterms:W3CDTF">2021-11-25T19:14:14Z</dcterms:modified>
</cp:coreProperties>
</file>